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ink/ink2.xml" ContentType="application/inkml+xml"/>
  <Override PartName="/ppt/notesSlides/notesSlide21.xml" ContentType="application/vnd.openxmlformats-officedocument.presentationml.notesSlide+xml"/>
  <Override PartName="/ppt/ink/ink3.xml" ContentType="application/inkml+xml"/>
  <Override PartName="/ppt/notesSlides/notesSlide22.xml" ContentType="application/vnd.openxmlformats-officedocument.presentationml.notesSlide+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38"/>
  </p:notesMasterIdLst>
  <p:sldIdLst>
    <p:sldId id="258" r:id="rId5"/>
    <p:sldId id="257" r:id="rId6"/>
    <p:sldId id="266" r:id="rId7"/>
    <p:sldId id="325" r:id="rId8"/>
    <p:sldId id="311" r:id="rId9"/>
    <p:sldId id="373" r:id="rId10"/>
    <p:sldId id="313" r:id="rId11"/>
    <p:sldId id="337" r:id="rId12"/>
    <p:sldId id="338" r:id="rId13"/>
    <p:sldId id="344" r:id="rId14"/>
    <p:sldId id="343" r:id="rId15"/>
    <p:sldId id="287" r:id="rId16"/>
    <p:sldId id="312" r:id="rId17"/>
    <p:sldId id="342" r:id="rId18"/>
    <p:sldId id="345" r:id="rId19"/>
    <p:sldId id="346" r:id="rId20"/>
    <p:sldId id="347" r:id="rId21"/>
    <p:sldId id="348" r:id="rId22"/>
    <p:sldId id="323" r:id="rId23"/>
    <p:sldId id="332" r:id="rId24"/>
    <p:sldId id="331" r:id="rId25"/>
    <p:sldId id="334" r:id="rId26"/>
    <p:sldId id="333" r:id="rId27"/>
    <p:sldId id="324" r:id="rId28"/>
    <p:sldId id="372" r:id="rId29"/>
    <p:sldId id="321" r:id="rId30"/>
    <p:sldId id="335" r:id="rId31"/>
    <p:sldId id="280" r:id="rId32"/>
    <p:sldId id="306" r:id="rId33"/>
    <p:sldId id="305" r:id="rId34"/>
    <p:sldId id="274" r:id="rId35"/>
    <p:sldId id="304"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ECC2B-3618-4B47-9C9F-9986E99E2A72}" v="6" dt="2022-11-21T11:27:13.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3414" autoAdjust="0"/>
  </p:normalViewPr>
  <p:slideViewPr>
    <p:cSldViewPr snapToGrid="0">
      <p:cViewPr varScale="1">
        <p:scale>
          <a:sx n="49" d="100"/>
          <a:sy n="49" d="100"/>
        </p:scale>
        <p:origin x="1340" y="40"/>
      </p:cViewPr>
      <p:guideLst/>
    </p:cSldViewPr>
  </p:slideViewPr>
  <p:outlineViewPr>
    <p:cViewPr>
      <p:scale>
        <a:sx n="33" d="100"/>
        <a:sy n="33" d="100"/>
      </p:scale>
      <p:origin x="0" y="-58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9:12.3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3:47.3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9:12.3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3:47.3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5B22B-B9D3-4FF2-A451-8693BCD38AF3}" type="datetimeFigureOut">
              <a:rPr lang="en-GB" smtClean="0"/>
              <a:t>21/11/2022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E495B-09D9-4D8F-BC0B-49CCDD128076}" type="slidenum">
              <a:rPr lang="en-GB" smtClean="0"/>
              <a:t>‹#›</a:t>
            </a:fld>
            <a:endParaRPr lang="en-GB"/>
          </a:p>
        </p:txBody>
      </p:sp>
    </p:spTree>
    <p:extLst>
      <p:ext uri="{BB962C8B-B14F-4D97-AF65-F5344CB8AC3E}">
        <p14:creationId xmlns:p14="http://schemas.microsoft.com/office/powerpoint/2010/main" val="399047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3bKuoH8CkF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a:t>
            </a:fld>
            <a:endParaRPr lang="en-GB"/>
          </a:p>
        </p:txBody>
      </p:sp>
    </p:spTree>
    <p:extLst>
      <p:ext uri="{BB962C8B-B14F-4D97-AF65-F5344CB8AC3E}">
        <p14:creationId xmlns:p14="http://schemas.microsoft.com/office/powerpoint/2010/main" val="199283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35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58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Why Do We Lose Control of Our Emotions? - YouTube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6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66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3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6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5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66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19</a:t>
            </a:fld>
            <a:endParaRPr lang="en-GB"/>
          </a:p>
        </p:txBody>
      </p:sp>
    </p:spTree>
    <p:extLst>
      <p:ext uri="{BB962C8B-B14F-4D97-AF65-F5344CB8AC3E}">
        <p14:creationId xmlns:p14="http://schemas.microsoft.com/office/powerpoint/2010/main" val="345544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4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91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42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786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9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8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2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20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28</a:t>
            </a:fld>
            <a:endParaRPr lang="en-GB"/>
          </a:p>
        </p:txBody>
      </p:sp>
    </p:spTree>
    <p:extLst>
      <p:ext uri="{BB962C8B-B14F-4D97-AF65-F5344CB8AC3E}">
        <p14:creationId xmlns:p14="http://schemas.microsoft.com/office/powerpoint/2010/main" val="1445422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7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30</a:t>
            </a:fld>
            <a:endParaRPr lang="en-GB"/>
          </a:p>
        </p:txBody>
      </p:sp>
    </p:spTree>
    <p:extLst>
      <p:ext uri="{BB962C8B-B14F-4D97-AF65-F5344CB8AC3E}">
        <p14:creationId xmlns:p14="http://schemas.microsoft.com/office/powerpoint/2010/main" val="118564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16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31</a:t>
            </a:fld>
            <a:endParaRPr lang="en-GB"/>
          </a:p>
        </p:txBody>
      </p:sp>
    </p:spTree>
    <p:extLst>
      <p:ext uri="{BB962C8B-B14F-4D97-AF65-F5344CB8AC3E}">
        <p14:creationId xmlns:p14="http://schemas.microsoft.com/office/powerpoint/2010/main" val="242211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32</a:t>
            </a:fld>
            <a:endParaRPr lang="en-GB"/>
          </a:p>
        </p:txBody>
      </p:sp>
    </p:spTree>
    <p:extLst>
      <p:ext uri="{BB962C8B-B14F-4D97-AF65-F5344CB8AC3E}">
        <p14:creationId xmlns:p14="http://schemas.microsoft.com/office/powerpoint/2010/main" val="1147510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 feedback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https://forms.office.com/r/yhLC73Aszq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BFE495B-09D9-4D8F-BC0B-49CCDD128076}" type="slidenum">
              <a:rPr lang="en-GB" smtClean="0"/>
              <a:t>33</a:t>
            </a:fld>
            <a:endParaRPr lang="en-GB"/>
          </a:p>
        </p:txBody>
      </p:sp>
    </p:spTree>
    <p:extLst>
      <p:ext uri="{BB962C8B-B14F-4D97-AF65-F5344CB8AC3E}">
        <p14:creationId xmlns:p14="http://schemas.microsoft.com/office/powerpoint/2010/main" val="16007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04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52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2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25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59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43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11/21/2022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11/21/2022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11/21/2022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dribbble.com/shots/6358244-4-emotions"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3bKuoH8CkFc?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elsa-support.co.uk/" TargetMode="External"/><Relationship Id="rId3" Type="http://schemas.openxmlformats.org/officeDocument/2006/relationships/customXml" Target="../ink/ink1.xml"/><Relationship Id="rId7" Type="http://schemas.openxmlformats.org/officeDocument/2006/relationships/image" Target="../media/image12.png"/><Relationship Id="rId12" Type="http://schemas.openxmlformats.org/officeDocument/2006/relationships/hyperlink" Target="https://www.mentallyhealthyschools.org.uk/media/2001/emotion-whee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twinkl.co.uk/resource/t-s-2504-feelings-trigger-chart" TargetMode="External"/><Relationship Id="rId5" Type="http://schemas.openxmlformats.org/officeDocument/2006/relationships/image" Target="../media/image1.png"/><Relationship Id="rId10" Type="http://schemas.openxmlformats.org/officeDocument/2006/relationships/hyperlink" Target="https://www.therapistaid.com/worksheets/emotion-thermometers.pdf" TargetMode="External"/><Relationship Id="rId4" Type="http://schemas.openxmlformats.org/officeDocument/2006/relationships/image" Target="../media/image23.emf"/><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hyperlink" Target="https://www.youngminds.org.uk/media/hlbbbq0h/mood-diary.pdf" TargetMode="External"/><Relationship Id="rId3" Type="http://schemas.openxmlformats.org/officeDocument/2006/relationships/customXml" Target="../ink/ink2.xml"/><Relationship Id="rId7" Type="http://schemas.openxmlformats.org/officeDocument/2006/relationships/hyperlink" Target="https://www.mentallyhealthyschools.org.uk/media/2295/tracking-my-feeling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elsa-support.co.uk/" TargetMode="External"/><Relationship Id="rId11" Type="http://schemas.openxmlformats.org/officeDocument/2006/relationships/image" Target="../media/image17.png"/><Relationship Id="rId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image" Target="../media/image23.emf"/><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3.xml"/><Relationship Id="rId7" Type="http://schemas.openxmlformats.org/officeDocument/2006/relationships/hyperlink" Target="https://www.youngminds.org.uk/media/uraf4k20/a-letter-about-how-i-m-feeling.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lsa-support.co.uk/" TargetMode="External"/><Relationship Id="rId5" Type="http://schemas.openxmlformats.org/officeDocument/2006/relationships/image" Target="../media/image1.png"/><Relationship Id="rId10" Type="http://schemas.openxmlformats.org/officeDocument/2006/relationships/image" Target="../media/image20.png"/><Relationship Id="rId4" Type="http://schemas.openxmlformats.org/officeDocument/2006/relationships/image" Target="../media/image200.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4.xml"/><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eheartcbt.com/" TargetMode="External"/><Relationship Id="rId5" Type="http://schemas.openxmlformats.org/officeDocument/2006/relationships/image" Target="../media/image1.png"/><Relationship Id="rId4" Type="http://schemas.openxmlformats.org/officeDocument/2006/relationships/image" Target="../media/image20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penmindscamhs.org.uk/silverclou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gphf2OZjrTY?start=1&amp;feature=oembed" TargetMode="External"/><Relationship Id="rId5" Type="http://schemas.openxmlformats.org/officeDocument/2006/relationships/image" Target="../media/image25.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ribbble.com/shots/1627606-Question-Mark" TargetMode="Externa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openmindscalderdale.org.uk/" TargetMode="External"/><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timeoutcalderdale.co.uk/" TargetMode="External"/><Relationship Id="rId5" Type="http://schemas.openxmlformats.org/officeDocument/2006/relationships/hyperlink" Target="http://www.kooth.com/" TargetMode="External"/><Relationship Id="rId4" Type="http://schemas.openxmlformats.org/officeDocument/2006/relationships/hyperlink" Target="http://www.mentallyhealthyschools.org.uk/" TargetMode="External"/><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locala.org.uk/your-healthcare/ereferrals-home/ereferrals/school-nursing-calderdale/" TargetMode="External"/><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www.calderdale.gov.uk/ycs" TargetMode="External"/><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openmindscamhs.org.uk/" TargetMode="External"/><Relationship Id="rId4" Type="http://schemas.openxmlformats.org/officeDocument/2006/relationships/hyperlink" Target="http://www.noahsarkcentre.org.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451381"/>
            <a:ext cx="6891280" cy="4066540"/>
          </a:xfrm>
        </p:spPr>
        <p:txBody>
          <a:bodyPr vert="horz" lIns="91440" tIns="45720" rIns="91440" bIns="45720" rtlCol="0" anchor="b">
            <a:normAutofit/>
          </a:bodyPr>
          <a:lstStyle/>
          <a:p>
            <a:r>
              <a:rPr lang="en-US" sz="8000" dirty="0">
                <a:latin typeface="Modern Love" panose="04090805081005020601" pitchFamily="82" charset="0"/>
              </a:rPr>
              <a:t>Managing Emotions</a:t>
            </a:r>
          </a:p>
        </p:txBody>
      </p:sp>
      <p:sp>
        <p:nvSpPr>
          <p:cNvPr id="19"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a:extLst>
              <a:ext uri="{FF2B5EF4-FFF2-40B4-BE49-F238E27FC236}">
                <a16:creationId xmlns:a16="http://schemas.microsoft.com/office/drawing/2014/main" id="{E99B87F2-DA46-474D-9A96-3F0CDC10E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ee the source image">
            <a:extLst>
              <a:ext uri="{FF2B5EF4-FFF2-40B4-BE49-F238E27FC236}">
                <a16:creationId xmlns:a16="http://schemas.microsoft.com/office/drawing/2014/main" id="{F7E29A9D-CBB2-4E99-991D-F1FD96AA49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10213" y="1871104"/>
            <a:ext cx="4130931" cy="3098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9C638B-07B6-4591-BA5D-E1B4F129AF4C}"/>
              </a:ext>
            </a:extLst>
          </p:cNvPr>
          <p:cNvSpPr txBox="1"/>
          <p:nvPr/>
        </p:nvSpPr>
        <p:spPr>
          <a:xfrm>
            <a:off x="0" y="6611779"/>
            <a:ext cx="299473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4 emotions by Bobby </a:t>
            </a:r>
            <a:r>
              <a:rPr lang="en-GB" sz="1000" dirty="0" err="1">
                <a:latin typeface="Calibri" panose="020F0502020204030204" pitchFamily="34" charset="0"/>
                <a:cs typeface="Calibri" panose="020F0502020204030204" pitchFamily="34" charset="0"/>
                <a:hlinkClick r:id="rId5"/>
              </a:rPr>
              <a:t>Voeten</a:t>
            </a:r>
            <a:r>
              <a:rPr lang="en-GB" sz="1000" dirty="0">
                <a:latin typeface="Calibri" panose="020F0502020204030204" pitchFamily="34" charset="0"/>
                <a:cs typeface="Calibri" panose="020F0502020204030204" pitchFamily="34" charset="0"/>
                <a:hlinkClick r:id="rId5"/>
              </a:rPr>
              <a:t> on </a:t>
            </a:r>
            <a:r>
              <a:rPr lang="en-GB" sz="1000" dirty="0" err="1">
                <a:latin typeface="Calibri" panose="020F0502020204030204" pitchFamily="34" charset="0"/>
                <a:cs typeface="Calibri" panose="020F0502020204030204" pitchFamily="34" charset="0"/>
                <a:hlinkClick r:id="rId5"/>
              </a:rPr>
              <a:t>Dribbble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2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GB" sz="4800" dirty="0">
                <a:latin typeface="Modern Love" panose="04090805081005020601" pitchFamily="82" charset="0"/>
              </a:rPr>
              <a:t>Emotions and mental health</a:t>
            </a: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4977483" y="2129219"/>
            <a:ext cx="7106194" cy="42852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feelings can have a huge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impact on our mental health</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Our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thoughts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we think about ourselves and situations),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(part of our emotions and how we experience them) and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behaviours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way we act and respond) are all linked.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a situation arises, our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thoughts, feelings and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behaviours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connect to give us our experience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we need to be aware of this so that we can judge how mentally well, or not, we are feeling.</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EDC11C4-4DE1-D5C2-3DF6-41BC04778331}"/>
              </a:ext>
            </a:extLst>
          </p:cNvPr>
          <p:cNvSpPr txBox="1"/>
          <p:nvPr/>
        </p:nvSpPr>
        <p:spPr>
          <a:xfrm>
            <a:off x="196398" y="6552327"/>
            <a:ext cx="37359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(www.mind.org.uk)</a:t>
            </a:r>
          </a:p>
        </p:txBody>
      </p:sp>
      <p:pic>
        <p:nvPicPr>
          <p:cNvPr id="4" name="Picture 3">
            <a:extLst>
              <a:ext uri="{FF2B5EF4-FFF2-40B4-BE49-F238E27FC236}">
                <a16:creationId xmlns:a16="http://schemas.microsoft.com/office/drawing/2014/main" id="{60AFFE02-3F99-2C89-4DD2-6A8258AFE646}"/>
              </a:ext>
            </a:extLst>
          </p:cNvPr>
          <p:cNvPicPr>
            <a:picLocks noChangeAspect="1"/>
          </p:cNvPicPr>
          <p:nvPr/>
        </p:nvPicPr>
        <p:blipFill rotWithShape="1">
          <a:blip r:embed="rId4"/>
          <a:srcRect l="21852" r="5419" b="3724"/>
          <a:stretch/>
        </p:blipFill>
        <p:spPr>
          <a:xfrm>
            <a:off x="526602" y="2440462"/>
            <a:ext cx="3924280" cy="3662790"/>
          </a:xfrm>
          <a:prstGeom prst="rect">
            <a:avLst/>
          </a:prstGeom>
        </p:spPr>
      </p:pic>
    </p:spTree>
    <p:extLst>
      <p:ext uri="{BB962C8B-B14F-4D97-AF65-F5344CB8AC3E}">
        <p14:creationId xmlns:p14="http://schemas.microsoft.com/office/powerpoint/2010/main" val="198124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GB" sz="6000" dirty="0">
                <a:latin typeface="Modern Love" panose="04090805081005020601" pitchFamily="82" charset="0"/>
              </a:rPr>
              <a:t>Emotional regulation</a:t>
            </a: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510105" y="1985184"/>
            <a:ext cx="11168742" cy="42852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Emotional regulation means being able to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manage your emotions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so that they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don’t overwhelm you</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young person who struggles with emotional regulation may appear to have an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impulsive, exaggerated response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a </a:t>
            </a:r>
            <a:r>
              <a:rPr lang="en-US" sz="2600" dirty="0">
                <a:solidFill>
                  <a:prstClr val="black"/>
                </a:solidFill>
                <a:latin typeface="Calibri" panose="020F0502020204030204" pitchFamily="34" charset="0"/>
                <a:cs typeface="Calibri" panose="020F0502020204030204" pitchFamily="34" charset="0"/>
              </a:rPr>
              <a:t>situation. Alternatively, it may be a build up to a </a:t>
            </a:r>
            <a:r>
              <a:rPr lang="en-US" sz="2600" b="1" dirty="0" err="1">
                <a:solidFill>
                  <a:prstClr val="black"/>
                </a:solidFill>
                <a:latin typeface="Calibri" panose="020F0502020204030204" pitchFamily="34" charset="0"/>
                <a:cs typeface="Calibri" panose="020F0502020204030204" pitchFamily="34" charset="0"/>
              </a:rPr>
              <a:t>behavioural</a:t>
            </a:r>
            <a:r>
              <a:rPr lang="en-US" sz="2600" b="1" dirty="0">
                <a:solidFill>
                  <a:prstClr val="black"/>
                </a:solidFill>
                <a:latin typeface="Calibri" panose="020F0502020204030204" pitchFamily="34" charset="0"/>
                <a:cs typeface="Calibri" panose="020F0502020204030204" pitchFamily="34" charset="0"/>
              </a:rPr>
              <a:t> outburst</a:t>
            </a:r>
            <a:r>
              <a:rPr lang="en-US" sz="2600" dirty="0">
                <a:solidFill>
                  <a:prstClr val="black"/>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2600" dirty="0">
                <a:solidFill>
                  <a:prstClr val="black"/>
                </a:solidFill>
                <a:latin typeface="Calibri" panose="020F0502020204030204" pitchFamily="34" charset="0"/>
                <a:cs typeface="Calibri" panose="020F0502020204030204" pitchFamily="34" charset="0"/>
              </a:rPr>
              <a:t>Emotional regulation is something that is </a:t>
            </a:r>
            <a:r>
              <a:rPr lang="en-US" sz="2600" b="1" dirty="0">
                <a:solidFill>
                  <a:prstClr val="black"/>
                </a:solidFill>
                <a:latin typeface="Calibri" panose="020F0502020204030204" pitchFamily="34" charset="0"/>
                <a:cs typeface="Calibri" panose="020F0502020204030204" pitchFamily="34" charset="0"/>
              </a:rPr>
              <a:t>learnt</a:t>
            </a:r>
            <a:r>
              <a:rPr lang="en-US" sz="2600" dirty="0">
                <a:solidFill>
                  <a:prstClr val="black"/>
                </a:solidFill>
                <a:latin typeface="Calibri" panose="020F0502020204030204" pitchFamily="34" charset="0"/>
                <a:cs typeface="Calibri" panose="020F0502020204030204" pitchFamily="34" charset="0"/>
              </a:rPr>
              <a:t> and young people </a:t>
            </a:r>
            <a:r>
              <a:rPr lang="en-US" sz="2600" b="1" dirty="0">
                <a:solidFill>
                  <a:prstClr val="black"/>
                </a:solidFill>
                <a:latin typeface="Calibri" panose="020F0502020204030204" pitchFamily="34" charset="0"/>
                <a:cs typeface="Calibri" panose="020F0502020204030204" pitchFamily="34" charset="0"/>
              </a:rPr>
              <a:t>need support to develop this</a:t>
            </a:r>
            <a:r>
              <a:rPr lang="en-US" sz="2600" dirty="0">
                <a:solidFill>
                  <a:prstClr val="black"/>
                </a:solidFill>
                <a:latin typeface="Calibri" panose="020F0502020204030204" pitchFamily="34" charset="0"/>
                <a:cs typeface="Calibri" panose="020F0502020204030204" pitchFamily="34" charset="0"/>
              </a:rPr>
              <a:t>.</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9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The science behind our emotions!</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277337"/>
            <a:ext cx="6541388" cy="44575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we are angry/upset/stressed, we produce the stress hormone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cortisol</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pitchFamily="34" charset="0"/>
                <a:cs typeface="Calibri" panose="020F0502020204030204" pitchFamily="34" charset="0"/>
              </a:rPr>
              <a:t>We then go into the </a:t>
            </a:r>
            <a:r>
              <a:rPr lang="en-US" b="1" dirty="0">
                <a:solidFill>
                  <a:prstClr val="black"/>
                </a:solidFill>
                <a:latin typeface="Calibri" panose="020F0502020204030204" pitchFamily="34" charset="0"/>
                <a:cs typeface="Calibri" panose="020F0502020204030204" pitchFamily="34" charset="0"/>
              </a:rPr>
              <a:t>fight/flight/freeze response</a:t>
            </a:r>
            <a:r>
              <a:rPr lang="en-US" dirty="0">
                <a:solidFill>
                  <a:prstClr val="black"/>
                </a:solidFill>
                <a:latin typeface="Calibri" panose="020F0502020204030204" pitchFamily="34" charset="0"/>
                <a:cs typeface="Calibri" panose="020F0502020204030204" pitchFamily="34" charset="0"/>
              </a:rPr>
              <a:t> – this is our body’s response to danger.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pitchFamily="34" charset="0"/>
                <a:cs typeface="Calibri" panose="020F0502020204030204" pitchFamily="34" charset="0"/>
              </a:rPr>
              <a:t>It can cause symptoms like: </a:t>
            </a:r>
            <a:r>
              <a:rPr lang="en-US" b="1" dirty="0">
                <a:solidFill>
                  <a:prstClr val="black"/>
                </a:solidFill>
                <a:latin typeface="Calibri" panose="020F0502020204030204" pitchFamily="34" charset="0"/>
                <a:cs typeface="Calibri" panose="020F0502020204030204" pitchFamily="34" charset="0"/>
              </a:rPr>
              <a:t>increased heart rate</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butterflies</a:t>
            </a:r>
            <a:r>
              <a:rPr lang="en-US" dirty="0">
                <a:solidFill>
                  <a:prstClr val="black"/>
                </a:solidFill>
                <a:latin typeface="Calibri" panose="020F0502020204030204" pitchFamily="34" charset="0"/>
                <a:cs typeface="Calibri" panose="020F0502020204030204" pitchFamily="34" charset="0"/>
              </a:rPr>
              <a:t> in the stomach; </a:t>
            </a:r>
            <a:r>
              <a:rPr lang="en-US" b="1" dirty="0">
                <a:solidFill>
                  <a:prstClr val="black"/>
                </a:solidFill>
                <a:latin typeface="Calibri" panose="020F0502020204030204" pitchFamily="34" charset="0"/>
                <a:cs typeface="Calibri" panose="020F0502020204030204" pitchFamily="34" charset="0"/>
              </a:rPr>
              <a:t>nausea</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shaking</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sweating</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dry mouth</a:t>
            </a:r>
            <a:r>
              <a:rPr lang="en-US" dirty="0">
                <a:solidFill>
                  <a:prstClr val="black"/>
                </a:solidFill>
                <a:latin typeface="Calibri" panose="020F0502020204030204" pitchFamily="34" charset="0"/>
                <a:cs typeface="Calibri" panose="020F0502020204030204" pitchFamily="34" charset="0"/>
              </a:rPr>
              <a:t>; change in </a:t>
            </a:r>
            <a:r>
              <a:rPr lang="en-US" b="1" dirty="0">
                <a:solidFill>
                  <a:prstClr val="black"/>
                </a:solidFill>
                <a:latin typeface="Calibri" panose="020F0502020204030204" pitchFamily="34" charset="0"/>
                <a:cs typeface="Calibri" panose="020F0502020204030204" pitchFamily="34" charset="0"/>
              </a:rPr>
              <a:t>breathing rate</a:t>
            </a:r>
            <a:r>
              <a:rPr lang="en-US" dirty="0">
                <a:solidFill>
                  <a:prstClr val="black"/>
                </a:solidFill>
                <a:latin typeface="Calibri" panose="020F0502020204030204" pitchFamily="34" charset="0"/>
                <a:cs typeface="Calibri" panose="020F0502020204030204" pitchFamily="34" charset="0"/>
              </a:rPr>
              <a:t>.</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ee the source image">
            <a:extLst>
              <a:ext uri="{FF2B5EF4-FFF2-40B4-BE49-F238E27FC236}">
                <a16:creationId xmlns:a16="http://schemas.microsoft.com/office/drawing/2014/main" id="{3852037B-40B9-4684-8622-6AE990E03C4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39930" y="2549503"/>
            <a:ext cx="4288588" cy="321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5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4800" dirty="0">
                <a:latin typeface="Modern Love" panose="04090805081005020601" pitchFamily="82" charset="0"/>
              </a:rPr>
              <a:t>The science behind our emotions!</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Why Do We Lose Control of Our Emotions?">
            <a:hlinkClick r:id="" action="ppaction://media"/>
            <a:extLst>
              <a:ext uri="{FF2B5EF4-FFF2-40B4-BE49-F238E27FC236}">
                <a16:creationId xmlns:a16="http://schemas.microsoft.com/office/drawing/2014/main" id="{92584741-A31E-0D49-E58C-9FDC5207D368}"/>
              </a:ext>
            </a:extLst>
          </p:cNvPr>
          <p:cNvPicPr>
            <a:picLocks noRot="1" noChangeAspect="1"/>
          </p:cNvPicPr>
          <p:nvPr>
            <a:videoFile r:link="rId1"/>
          </p:nvPr>
        </p:nvPicPr>
        <p:blipFill>
          <a:blip r:embed="rId5"/>
          <a:stretch>
            <a:fillRect/>
          </a:stretch>
        </p:blipFill>
        <p:spPr>
          <a:xfrm>
            <a:off x="1819293" y="1856379"/>
            <a:ext cx="8550366" cy="4830957"/>
          </a:xfrm>
          <a:prstGeom prst="rect">
            <a:avLst/>
          </a:prstGeom>
        </p:spPr>
      </p:pic>
    </p:spTree>
    <p:extLst>
      <p:ext uri="{BB962C8B-B14F-4D97-AF65-F5344CB8AC3E}">
        <p14:creationId xmlns:p14="http://schemas.microsoft.com/office/powerpoint/2010/main" val="20343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Anger</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384706" y="2189311"/>
            <a:ext cx="6184137" cy="4609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all experience anger and it’s </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normal</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feel angry about things you may have experienced. Anger can start to be unhelpful when it is expressed through </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destructive</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unhelpful behaviour</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Aggression can be:</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Outward</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Inward</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Passive</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5AB7F54-9F68-C986-D8FF-557F95DAEA3A}"/>
              </a:ext>
            </a:extLst>
          </p:cNvPr>
          <p:cNvPicPr>
            <a:picLocks noChangeAspect="1"/>
          </p:cNvPicPr>
          <p:nvPr/>
        </p:nvPicPr>
        <p:blipFill>
          <a:blip r:embed="rId4"/>
          <a:stretch>
            <a:fillRect/>
          </a:stretch>
        </p:blipFill>
        <p:spPr>
          <a:xfrm>
            <a:off x="6953549" y="2896259"/>
            <a:ext cx="4997450" cy="2805711"/>
          </a:xfrm>
          <a:prstGeom prst="rect">
            <a:avLst/>
          </a:prstGeom>
        </p:spPr>
      </p:pic>
      <p:sp>
        <p:nvSpPr>
          <p:cNvPr id="3" name="TextBox 2">
            <a:extLst>
              <a:ext uri="{FF2B5EF4-FFF2-40B4-BE49-F238E27FC236}">
                <a16:creationId xmlns:a16="http://schemas.microsoft.com/office/drawing/2014/main" id="{96C1ECE9-2991-1146-297B-F54BACD1F9B5}"/>
              </a:ext>
            </a:extLst>
          </p:cNvPr>
          <p:cNvSpPr txBox="1"/>
          <p:nvPr/>
        </p:nvSpPr>
        <p:spPr>
          <a:xfrm>
            <a:off x="10807338" y="6560328"/>
            <a:ext cx="1384662" cy="246221"/>
          </a:xfrm>
          <a:prstGeom prst="rect">
            <a:avLst/>
          </a:prstGeom>
          <a:noFill/>
        </p:spPr>
        <p:txBody>
          <a:bodyPr wrap="square" rtlCol="0">
            <a:spAutoFit/>
          </a:bodyPr>
          <a:lstStyle/>
          <a:p>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YoungMinds</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2021)</a:t>
            </a:r>
            <a:endParaRPr lang="en-GB" sz="1000" dirty="0"/>
          </a:p>
        </p:txBody>
      </p:sp>
    </p:spTree>
    <p:extLst>
      <p:ext uri="{BB962C8B-B14F-4D97-AF65-F5344CB8AC3E}">
        <p14:creationId xmlns:p14="http://schemas.microsoft.com/office/powerpoint/2010/main" val="50050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Anger</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525347" y="2055813"/>
            <a:ext cx="11138258" cy="462762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Children can feel angry for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lots of different reasons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maybe they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don’t even know why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they feel angry!</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can be hard to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think things through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angry and if we are constantly thinking angry thoughts about ourselves and others then it’s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hard to step back and communicate in a healthy and productive way</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lang="en-US"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pitchFamily="34" charset="0"/>
                <a:cs typeface="Calibri" panose="020F0502020204030204" pitchFamily="34" charset="0"/>
              </a:rPr>
              <a:t>Early warning sings of anger include: </a:t>
            </a:r>
            <a:r>
              <a:rPr lang="en-US" b="1" dirty="0">
                <a:solidFill>
                  <a:prstClr val="black"/>
                </a:solidFill>
                <a:latin typeface="Calibri" panose="020F0502020204030204" pitchFamily="34" charset="0"/>
                <a:cs typeface="Calibri" panose="020F0502020204030204" pitchFamily="34" charset="0"/>
              </a:rPr>
              <a:t>tensing</a:t>
            </a:r>
            <a:r>
              <a:rPr lang="en-US" dirty="0">
                <a:solidFill>
                  <a:prstClr val="black"/>
                </a:solidFill>
                <a:latin typeface="Calibri" panose="020F0502020204030204" pitchFamily="34" charset="0"/>
                <a:cs typeface="Calibri" panose="020F0502020204030204" pitchFamily="34" charset="0"/>
              </a:rPr>
              <a:t> up; </a:t>
            </a:r>
            <a:r>
              <a:rPr lang="en-US" b="1" dirty="0">
                <a:solidFill>
                  <a:prstClr val="black"/>
                </a:solidFill>
                <a:latin typeface="Calibri" panose="020F0502020204030204" pitchFamily="34" charset="0"/>
                <a:cs typeface="Calibri" panose="020F0502020204030204" pitchFamily="34" charset="0"/>
              </a:rPr>
              <a:t>clenching teeth</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increased heart rate</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churning stomach</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clenching fists</a:t>
            </a:r>
            <a:r>
              <a:rPr lang="en-US" dirty="0">
                <a:solidFill>
                  <a:prstClr val="black"/>
                </a:solidFill>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After getting angry, children may then feel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guilty</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about it, which can then lead them to feeling even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worse</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YoungMinds</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2021)</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41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dirty="0">
                <a:latin typeface="Modern Love" panose="04090805081005020601" pitchFamily="82" charset="0"/>
              </a:rPr>
              <a:t>Tips for managing anger</a:t>
            </a: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7006048" y="2280549"/>
            <a:ext cx="5092988" cy="462762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Count to 10</a:t>
            </a:r>
          </a:p>
          <a:p>
            <a:pPr algn="just">
              <a:lnSpc>
                <a:spcPct val="100000"/>
              </a:lnSpc>
              <a:defRPr/>
            </a:pPr>
            <a:r>
              <a:rPr lang="en-US" b="1" dirty="0">
                <a:solidFill>
                  <a:prstClr val="black"/>
                </a:solidFill>
                <a:latin typeface="Calibri" panose="020F0502020204030204" pitchFamily="34" charset="0"/>
                <a:cs typeface="Calibri" panose="020F0502020204030204" pitchFamily="34" charset="0"/>
              </a:rPr>
              <a:t>Breathe</a:t>
            </a:r>
            <a:r>
              <a:rPr lang="en-US" dirty="0">
                <a:solidFill>
                  <a:prstClr val="black"/>
                </a:solidFill>
                <a:latin typeface="Calibri" panose="020F0502020204030204" pitchFamily="34" charset="0"/>
                <a:cs typeface="Calibri" panose="020F0502020204030204" pitchFamily="34" charset="0"/>
              </a:rPr>
              <a:t> slowly and deeply</a:t>
            </a:r>
          </a:p>
          <a:p>
            <a:pPr algn="just">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a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stress ball</a:t>
            </a:r>
          </a:p>
          <a:p>
            <a:pPr algn="just">
              <a:lnSpc>
                <a:spcPct val="100000"/>
              </a:lnSpc>
              <a:defRPr/>
            </a:pPr>
            <a:r>
              <a:rPr lang="en-US" b="1" dirty="0">
                <a:solidFill>
                  <a:prstClr val="black"/>
                </a:solidFill>
                <a:latin typeface="Calibri" panose="020F0502020204030204" pitchFamily="34" charset="0"/>
                <a:cs typeface="Calibri" panose="020F0502020204030204" pitchFamily="34" charset="0"/>
              </a:rPr>
              <a:t>Leave</a:t>
            </a:r>
            <a:r>
              <a:rPr lang="en-US" dirty="0">
                <a:solidFill>
                  <a:prstClr val="black"/>
                </a:solidFill>
                <a:latin typeface="Calibri" panose="020F0502020204030204" pitchFamily="34" charset="0"/>
                <a:cs typeface="Calibri" panose="020F0502020204030204" pitchFamily="34" charset="0"/>
              </a:rPr>
              <a:t> a situation</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algn="just">
              <a:lnSpc>
                <a:spcPct val="100000"/>
              </a:lnSpc>
              <a:defRPr/>
            </a:pPr>
            <a:r>
              <a:rPr lang="en-US" dirty="0">
                <a:solidFill>
                  <a:prstClr val="black"/>
                </a:solidFill>
                <a:latin typeface="Calibri" panose="020F0502020204030204" pitchFamily="34" charset="0"/>
                <a:cs typeface="Calibri" panose="020F0502020204030204" pitchFamily="34" charset="0"/>
              </a:rPr>
              <a:t>Hit something </a:t>
            </a:r>
            <a:r>
              <a:rPr lang="en-US" b="1" dirty="0">
                <a:solidFill>
                  <a:prstClr val="black"/>
                </a:solidFill>
                <a:latin typeface="Calibri" panose="020F0502020204030204" pitchFamily="34" charset="0"/>
                <a:cs typeface="Calibri" panose="020F0502020204030204" pitchFamily="34" charset="0"/>
              </a:rPr>
              <a:t>soft</a:t>
            </a:r>
          </a:p>
          <a:p>
            <a:pPr algn="just">
              <a:lnSpc>
                <a:spcPct val="100000"/>
              </a:lnSpc>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 something else</a:t>
            </a:r>
          </a:p>
          <a:p>
            <a:pPr marL="0" indent="0" algn="just">
              <a:lnSpc>
                <a:spcPct val="100000"/>
              </a:lnSpc>
              <a:buNone/>
              <a:defRPr/>
            </a:pPr>
            <a:r>
              <a:rPr lang="en-US" sz="1300" dirty="0">
                <a:solidFill>
                  <a:prstClr val="black"/>
                </a:solidFill>
                <a:latin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(Childline &amp;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YoungMinds</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2022)</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66746D-E1B2-6B96-2F43-94168EA7A7CC}"/>
              </a:ext>
            </a:extLst>
          </p:cNvPr>
          <p:cNvSpPr txBox="1"/>
          <p:nvPr/>
        </p:nvSpPr>
        <p:spPr>
          <a:xfrm>
            <a:off x="1034143" y="2280549"/>
            <a:ext cx="4151811" cy="3539430"/>
          </a:xfrm>
          <a:prstGeom prst="rect">
            <a:avLst/>
          </a:prstGeom>
          <a:noFill/>
        </p:spPr>
        <p:txBody>
          <a:bodyPr wrap="square" rtlCol="0">
            <a:spAutoFit/>
          </a:bodyPr>
          <a:lstStyle/>
          <a:p>
            <a:pPr marL="285750" indent="-285750">
              <a:lnSpc>
                <a:spcPct val="100000"/>
              </a:lnSpc>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Exercise</a:t>
            </a:r>
          </a:p>
          <a:p>
            <a:pPr marL="285750" indent="-285750">
              <a:lnSpc>
                <a:spcPct val="100000"/>
              </a:lnSpc>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Write down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you want to say</a:t>
            </a:r>
          </a:p>
          <a:p>
            <a:pPr marL="285750" indent="-285750">
              <a:lnSpc>
                <a:spcPct val="100000"/>
              </a:lnSpc>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Talk</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about it</a:t>
            </a:r>
          </a:p>
          <a:p>
            <a:pPr marL="285750" indent="-285750">
              <a:lnSpc>
                <a:spcPct val="100000"/>
              </a:lnSpc>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Keep an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anger diary</a:t>
            </a:r>
          </a:p>
          <a:p>
            <a:pPr marL="285750" indent="-285750">
              <a:lnSpc>
                <a:spcPct val="100000"/>
              </a:lnSpc>
              <a:buFont typeface="Arial" panose="020B0604020202020204" pitchFamily="34" charset="0"/>
              <a:buChar char="•"/>
              <a:defRPr/>
            </a:pPr>
            <a:r>
              <a:rPr lang="en-US" sz="2800" dirty="0">
                <a:solidFill>
                  <a:prstClr val="black"/>
                </a:solidFill>
                <a:latin typeface="Calibri" panose="020F0502020204030204" pitchFamily="34" charset="0"/>
                <a:cs typeface="Calibri" panose="020F0502020204030204" pitchFamily="34" charset="0"/>
              </a:rPr>
              <a:t>Anger </a:t>
            </a:r>
            <a:r>
              <a:rPr lang="en-US" sz="2800" b="1" dirty="0">
                <a:solidFill>
                  <a:prstClr val="black"/>
                </a:solidFill>
                <a:latin typeface="Calibri" panose="020F0502020204030204" pitchFamily="34" charset="0"/>
                <a:cs typeface="Calibri" panose="020F0502020204030204" pitchFamily="34" charset="0"/>
              </a:rPr>
              <a:t>dos</a:t>
            </a:r>
            <a:r>
              <a:rPr lang="en-US" sz="2800" dirty="0">
                <a:solidFill>
                  <a:prstClr val="black"/>
                </a:solidFill>
                <a:latin typeface="Calibri" panose="020F0502020204030204" pitchFamily="34" charset="0"/>
                <a:cs typeface="Calibri" panose="020F0502020204030204" pitchFamily="34" charset="0"/>
              </a:rPr>
              <a:t> and </a:t>
            </a:r>
            <a:r>
              <a:rPr lang="en-US" sz="2800" b="1" dirty="0">
                <a:solidFill>
                  <a:prstClr val="black"/>
                </a:solidFill>
                <a:latin typeface="Calibri" panose="020F0502020204030204" pitchFamily="34" charset="0"/>
                <a:cs typeface="Calibri" panose="020F0502020204030204" pitchFamily="34" charset="0"/>
              </a:rPr>
              <a:t>don’ts</a:t>
            </a:r>
          </a:p>
          <a:p>
            <a:pPr marL="285750" indent="-285750">
              <a:lnSpc>
                <a:spcPct val="100000"/>
              </a:lnSpc>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Relaxation</a:t>
            </a:r>
          </a:p>
          <a:p>
            <a:pPr marL="285750" indent="-285750">
              <a:lnSpc>
                <a:spcPct val="100000"/>
              </a:lnSpc>
              <a:buFont typeface="Arial" panose="020B0604020202020204" pitchFamily="34" charset="0"/>
              <a:buChar char="•"/>
              <a:defRPr/>
            </a:pPr>
            <a:r>
              <a:rPr lang="en-US" sz="2800" dirty="0">
                <a:solidFill>
                  <a:prstClr val="black"/>
                </a:solidFill>
                <a:latin typeface="Calibri" panose="020F0502020204030204" pitchFamily="34" charset="0"/>
                <a:cs typeface="Calibri" panose="020F0502020204030204" pitchFamily="34" charset="0"/>
              </a:rPr>
              <a:t>Burst </a:t>
            </a:r>
            <a:r>
              <a:rPr lang="en-US" sz="2800" b="1" dirty="0">
                <a:solidFill>
                  <a:prstClr val="black"/>
                </a:solidFill>
                <a:latin typeface="Calibri" panose="020F0502020204030204" pitchFamily="34" charset="0"/>
                <a:cs typeface="Calibri" panose="020F0502020204030204" pitchFamily="34" charset="0"/>
              </a:rPr>
              <a:t>bubble wrap</a:t>
            </a:r>
            <a:endParaRPr lang="en-GB" sz="2800" b="1" dirty="0"/>
          </a:p>
        </p:txBody>
      </p:sp>
    </p:spTree>
    <p:extLst>
      <p:ext uri="{BB962C8B-B14F-4D97-AF65-F5344CB8AC3E}">
        <p14:creationId xmlns:p14="http://schemas.microsoft.com/office/powerpoint/2010/main" val="418491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297762" y="470916"/>
            <a:ext cx="6251110" cy="1783080"/>
          </a:xfrm>
        </p:spPr>
        <p:txBody>
          <a:bodyPr vert="horz" lIns="91440" tIns="45720" rIns="91440" bIns="45720" rtlCol="0" anchor="b">
            <a:noAutofit/>
          </a:bodyPr>
          <a:lstStyle/>
          <a:p>
            <a:pPr>
              <a:lnSpc>
                <a:spcPct val="90000"/>
              </a:lnSpc>
            </a:pPr>
            <a:r>
              <a:rPr lang="en-US" sz="4400" dirty="0">
                <a:latin typeface="Modern Love" panose="04090805081005020601" pitchFamily="82" charset="0"/>
              </a:rPr>
              <a:t>Tips for supporting emotional regulation</a:t>
            </a:r>
          </a:p>
        </p:txBody>
      </p:sp>
      <p:sp>
        <p:nvSpPr>
          <p:cNvPr id="10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BC17E"/>
          </a:solidFill>
          <a:ln w="38100" cap="rnd">
            <a:solidFill>
              <a:srgbClr val="EBC17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66746D-E1B2-6B96-2F43-94168EA7A7CC}"/>
              </a:ext>
            </a:extLst>
          </p:cNvPr>
          <p:cNvSpPr txBox="1"/>
          <p:nvPr/>
        </p:nvSpPr>
        <p:spPr>
          <a:xfrm>
            <a:off x="5297762" y="2706624"/>
            <a:ext cx="6251110" cy="3483864"/>
          </a:xfrm>
          <a:prstGeom prst="rect">
            <a:avLst/>
          </a:prstGeom>
        </p:spPr>
        <p:txBody>
          <a:bodyPr vert="horz" lIns="91440" tIns="45720" rIns="91440" bIns="45720" rtlCol="0">
            <a:normAutofit lnSpcReduction="10000"/>
          </a:bodyPr>
          <a:lstStyle/>
          <a:p>
            <a:pPr>
              <a:lnSpc>
                <a:spcPct val="110000"/>
              </a:lnSpc>
              <a:spcAft>
                <a:spcPts val="600"/>
              </a:spcAft>
              <a:defRPr/>
            </a:pPr>
            <a:r>
              <a:rPr lang="en-US" sz="2400" dirty="0">
                <a:latin typeface="Calibri" panose="020F0502020204030204" pitchFamily="34" charset="0"/>
                <a:cs typeface="Calibri" panose="020F0502020204030204" pitchFamily="34" charset="0"/>
              </a:rPr>
              <a:t>To remove cortisol from the system, we need </a:t>
            </a:r>
            <a:r>
              <a:rPr lang="en-US" sz="2400" b="1" dirty="0">
                <a:latin typeface="Calibri" panose="020F0502020204030204" pitchFamily="34" charset="0"/>
                <a:cs typeface="Calibri" panose="020F0502020204030204" pitchFamily="34" charset="0"/>
              </a:rPr>
              <a:t>oxytocin</a:t>
            </a:r>
            <a:r>
              <a:rPr lang="en-US" sz="2400" dirty="0">
                <a:latin typeface="Calibri" panose="020F0502020204030204" pitchFamily="34" charset="0"/>
                <a:cs typeface="Calibri" panose="020F0502020204030204" pitchFamily="34" charset="0"/>
              </a:rPr>
              <a:t> (love hormone).</a:t>
            </a:r>
          </a:p>
          <a:p>
            <a:pPr indent="-228600">
              <a:lnSpc>
                <a:spcPct val="110000"/>
              </a:lnSpc>
              <a:spcAft>
                <a:spcPts val="600"/>
              </a:spcAft>
              <a:buFont typeface="Arial" panose="020B0604020202020204" pitchFamily="34" charset="0"/>
              <a:buChar char="•"/>
              <a:defRPr/>
            </a:pPr>
            <a:endPar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endParaRPr>
          </a:p>
          <a:p>
            <a:pPr indent="-228600">
              <a:lnSpc>
                <a:spcPct val="110000"/>
              </a:lnSpc>
              <a:spcAft>
                <a:spcPts val="600"/>
              </a:spcAft>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We can help children produce oxytocin by:</a:t>
            </a:r>
          </a:p>
          <a:p>
            <a:pPr marL="457200" indent="-228600">
              <a:lnSpc>
                <a:spcPct val="110000"/>
              </a:lnSpc>
              <a:spcAft>
                <a:spcPts val="600"/>
              </a:spcAft>
              <a:buFont typeface="Arial" panose="020B0604020202020204" pitchFamily="34" charset="0"/>
              <a:buChar char="•"/>
              <a:defRPr/>
            </a:pPr>
            <a:r>
              <a:rPr kumimoji="0" lang="en-US" sz="2400" b="1" i="0" u="none" strike="noStrike" cap="none" spc="0" normalizeH="0" baseline="0" noProof="0" dirty="0">
                <a:ln>
                  <a:noFill/>
                </a:ln>
                <a:effectLst/>
                <a:uLnTx/>
                <a:uFillTx/>
                <a:latin typeface="Calibri" panose="020F0502020204030204" pitchFamily="34" charset="0"/>
                <a:cs typeface="Calibri" panose="020F0502020204030204" pitchFamily="34" charset="0"/>
              </a:rPr>
              <a:t>Reassurance</a:t>
            </a:r>
          </a:p>
          <a:p>
            <a:pPr marL="457200" indent="-228600">
              <a:lnSpc>
                <a:spcPct val="110000"/>
              </a:lnSpc>
              <a:spcAft>
                <a:spcPts val="600"/>
              </a:spcAft>
              <a:buFont typeface="Arial" panose="020B0604020202020204" pitchFamily="34" charset="0"/>
              <a:buChar char="•"/>
              <a:defRPr/>
            </a:pPr>
            <a:r>
              <a:rPr lang="en-US" sz="2400" b="1" dirty="0">
                <a:latin typeface="Calibri" panose="020F0502020204030204" pitchFamily="34" charset="0"/>
                <a:cs typeface="Calibri" panose="020F0502020204030204" pitchFamily="34" charset="0"/>
              </a:rPr>
              <a:t>Empathy</a:t>
            </a:r>
          </a:p>
          <a:p>
            <a:pPr marL="457200" indent="-228600">
              <a:lnSpc>
                <a:spcPct val="110000"/>
              </a:lnSpc>
              <a:spcAft>
                <a:spcPts val="600"/>
              </a:spcAft>
              <a:buFont typeface="Arial" panose="020B0604020202020204" pitchFamily="34" charset="0"/>
              <a:buChar char="•"/>
              <a:defRPr/>
            </a:pPr>
            <a:r>
              <a:rPr kumimoji="0" lang="en-US" sz="2400" b="1" i="0" u="none" strike="noStrike" cap="none" spc="0" normalizeH="0" baseline="0" noProof="0" dirty="0">
                <a:ln>
                  <a:noFill/>
                </a:ln>
                <a:effectLst/>
                <a:uLnTx/>
                <a:uFillTx/>
                <a:latin typeface="Calibri" panose="020F0502020204030204" pitchFamily="34" charset="0"/>
                <a:cs typeface="Calibri" panose="020F0502020204030204" pitchFamily="34" charset="0"/>
              </a:rPr>
              <a:t>Guidance</a:t>
            </a:r>
          </a:p>
          <a:p>
            <a:pPr marL="457200" indent="-228600">
              <a:lnSpc>
                <a:spcPct val="110000"/>
              </a:lnSpc>
              <a:spcAft>
                <a:spcPts val="600"/>
              </a:spcAft>
              <a:buFont typeface="Arial" panose="020B0604020202020204" pitchFamily="34" charset="0"/>
              <a:buChar char="•"/>
              <a:defRPr/>
            </a:pPr>
            <a:r>
              <a:rPr lang="en-US" sz="2400" b="1" dirty="0">
                <a:latin typeface="Calibri" panose="020F0502020204030204" pitchFamily="34" charset="0"/>
                <a:cs typeface="Calibri" panose="020F0502020204030204" pitchFamily="34" charset="0"/>
              </a:rPr>
              <a:t>Acknowledgement</a:t>
            </a:r>
            <a:endParaRPr kumimoji="0" lang="en-US" sz="2400" b="1" i="0" u="none" strike="noStrike"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1026" name="Picture 2" descr="Image result for emotions cartoon">
            <a:extLst>
              <a:ext uri="{FF2B5EF4-FFF2-40B4-BE49-F238E27FC236}">
                <a16:creationId xmlns:a16="http://schemas.microsoft.com/office/drawing/2014/main" id="{096BF7B1-123E-8C23-17D8-09C70184D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49" r="23026" b="2"/>
          <a:stretch/>
        </p:blipFill>
        <p:spPr bwMode="auto">
          <a:xfrm>
            <a:off x="-48429"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16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4800" dirty="0">
                <a:latin typeface="Modern Love" panose="04090805081005020601" pitchFamily="82" charset="0"/>
              </a:rPr>
              <a:t>Tips for supporting emotional regulation</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66746D-E1B2-6B96-2F43-94168EA7A7CC}"/>
              </a:ext>
            </a:extLst>
          </p:cNvPr>
          <p:cNvSpPr txBox="1"/>
          <p:nvPr/>
        </p:nvSpPr>
        <p:spPr>
          <a:xfrm>
            <a:off x="609872" y="2472686"/>
            <a:ext cx="10972256" cy="3539430"/>
          </a:xfrm>
          <a:prstGeom prst="rect">
            <a:avLst/>
          </a:prstGeom>
          <a:noFill/>
        </p:spPr>
        <p:txBody>
          <a:bodyPr wrap="square" rtlCol="0">
            <a:spAutoFit/>
          </a:bodyPr>
          <a:lstStyle/>
          <a:p>
            <a:pPr marL="457200" indent="-457200" algn="just">
              <a:lnSpc>
                <a:spcPct val="100000"/>
              </a:lnSpc>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Practice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positive feelings</a:t>
            </a:r>
          </a:p>
          <a:p>
            <a:pPr marL="457200" indent="-457200" algn="just">
              <a:lnSpc>
                <a:spcPct val="100000"/>
              </a:lnSpc>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Encourage </a:t>
            </a:r>
            <a:r>
              <a:rPr lang="en-US" sz="3200" b="1" dirty="0">
                <a:solidFill>
                  <a:prstClr val="black"/>
                </a:solidFill>
                <a:latin typeface="Calibri" panose="020F0502020204030204" pitchFamily="34" charset="0"/>
                <a:cs typeface="Calibri" panose="020F0502020204030204" pitchFamily="34" charset="0"/>
              </a:rPr>
              <a:t>positive self-esteem</a:t>
            </a:r>
          </a:p>
          <a:p>
            <a:pPr marL="457200" indent="-457200" algn="just">
              <a:lnSpc>
                <a:spcPct val="100000"/>
              </a:lnSpc>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Put emotions into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wor</a:t>
            </a:r>
            <a:r>
              <a:rPr lang="en-US" sz="3200" b="1" dirty="0">
                <a:solidFill>
                  <a:prstClr val="black"/>
                </a:solidFill>
                <a:latin typeface="Calibri" panose="020F0502020204030204" pitchFamily="34" charset="0"/>
                <a:cs typeface="Calibri" panose="020F0502020204030204" pitchFamily="34" charset="0"/>
              </a:rPr>
              <a:t>ds</a:t>
            </a:r>
          </a:p>
          <a:p>
            <a:pPr marL="457200" indent="-457200" algn="just">
              <a:lnSpc>
                <a:spcPct val="100000"/>
              </a:lnSpc>
              <a:buFont typeface="Arial" panose="020B0604020202020204" pitchFamily="34" charset="0"/>
              <a:buChar char="•"/>
              <a:defRPr/>
            </a:pPr>
            <a:r>
              <a:rPr lang="en-US" sz="3200" b="1" dirty="0">
                <a:solidFill>
                  <a:prstClr val="black"/>
                </a:solidFill>
                <a:latin typeface="Calibri" panose="020F0502020204030204" pitchFamily="34" charset="0"/>
                <a:cs typeface="Calibri" panose="020F0502020204030204" pitchFamily="34" charset="0"/>
              </a:rPr>
              <a:t>Coaching</a:t>
            </a:r>
          </a:p>
          <a:p>
            <a:pPr marL="457200" indent="-457200" algn="just">
              <a:lnSpc>
                <a:spcPct val="100000"/>
              </a:lnSpc>
              <a:buFont typeface="Arial" panose="020B0604020202020204" pitchFamily="34" charset="0"/>
              <a:buChar char="•"/>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Prac</a:t>
            </a:r>
            <a:r>
              <a:rPr lang="en-US" sz="3200" b="1" dirty="0">
                <a:solidFill>
                  <a:prstClr val="black"/>
                </a:solidFill>
                <a:latin typeface="Calibri" panose="020F0502020204030204" pitchFamily="34" charset="0"/>
                <a:cs typeface="Calibri" panose="020F0502020204030204" pitchFamily="34" charset="0"/>
              </a:rPr>
              <a:t>tice</a:t>
            </a:r>
            <a:r>
              <a:rPr lang="en-US" sz="3200" dirty="0">
                <a:solidFill>
                  <a:prstClr val="black"/>
                </a:solidFill>
                <a:latin typeface="Calibri" panose="020F0502020204030204" pitchFamily="34" charset="0"/>
                <a:cs typeface="Calibri" panose="020F0502020204030204" pitchFamily="34" charset="0"/>
              </a:rPr>
              <a:t> runs</a:t>
            </a:r>
          </a:p>
          <a:p>
            <a:pPr marL="457200" indent="-457200" algn="just">
              <a:lnSpc>
                <a:spcPct val="100000"/>
              </a:lnSpc>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Consider the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meaning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the young person</a:t>
            </a:r>
          </a:p>
          <a:p>
            <a:pPr marL="457200" indent="-457200" algn="just">
              <a:lnSpc>
                <a:spcPct val="100000"/>
              </a:lnSpc>
              <a:buFont typeface="Arial" panose="020B0604020202020204" pitchFamily="34" charset="0"/>
              <a:buChar char="•"/>
              <a:defRPr/>
            </a:pPr>
            <a:r>
              <a:rPr lang="en-US" sz="3200" b="1" dirty="0">
                <a:solidFill>
                  <a:prstClr val="black"/>
                </a:solidFill>
                <a:latin typeface="Calibri" panose="020F0502020204030204" pitchFamily="34" charset="0"/>
                <a:cs typeface="Calibri" panose="020F0502020204030204" pitchFamily="34" charset="0"/>
              </a:rPr>
              <a:t>Self-reflection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1364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idx="4294967295"/>
          </p:nvPr>
        </p:nvSpPr>
        <p:spPr>
          <a:xfrm>
            <a:off x="839787" y="1359688"/>
            <a:ext cx="10512425" cy="4138624"/>
          </a:xfrm>
        </p:spPr>
        <p:txBody>
          <a:bodyPr vert="horz" lIns="91440" tIns="45720" rIns="91440" bIns="45720" rtlCol="0" anchor="b">
            <a:normAutofit fontScale="90000"/>
          </a:bodyPr>
          <a:lstStyle/>
          <a:p>
            <a:pPr algn="ctr"/>
            <a:r>
              <a:rPr lang="en-US" sz="9600" dirty="0">
                <a:latin typeface="Modern Love" panose="04090805081005020601" pitchFamily="82" charset="0"/>
              </a:rPr>
              <a:t>Resources for supporting emotion management…</a:t>
            </a:r>
          </a:p>
        </p:txBody>
      </p:sp>
      <p:pic>
        <p:nvPicPr>
          <p:cNvPr id="7" name="Picture 1">
            <a:extLst>
              <a:ext uri="{FF2B5EF4-FFF2-40B4-BE49-F238E27FC236}">
                <a16:creationId xmlns:a16="http://schemas.microsoft.com/office/drawing/2014/main" id="{7EEB7DD8-0D5B-4092-9376-34585E399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67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Introductions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58800" y="2055813"/>
            <a:ext cx="10515600" cy="4251960"/>
          </a:xfrm>
        </p:spPr>
        <p:txBody>
          <a:bodyPr>
            <a:normAutofit/>
          </a:bodyPr>
          <a:lstStyle/>
          <a:p>
            <a:pPr marL="0" indent="0">
              <a:buNone/>
            </a:pPr>
            <a:r>
              <a:rPr lang="en-US" dirty="0">
                <a:latin typeface="Calibri" panose="020F0502020204030204" pitchFamily="34" charset="0"/>
                <a:cs typeface="Calibri" panose="020F0502020204030204" pitchFamily="34" charset="0"/>
              </a:rPr>
              <a:t>Claire Tooth - Education Mental Health Practitioner (EMHP)</a:t>
            </a:r>
          </a:p>
          <a:p>
            <a:pPr marL="0" indent="0">
              <a:buNone/>
            </a:pPr>
            <a:r>
              <a:rPr lang="en-US" dirty="0">
                <a:latin typeface="Calibri" panose="020F0502020204030204" pitchFamily="34" charset="0"/>
                <a:cs typeface="Calibri" panose="020F0502020204030204" pitchFamily="34" charset="0"/>
              </a:rPr>
              <a:t>What is </a:t>
            </a:r>
            <a:r>
              <a:rPr lang="en-US" b="1" dirty="0">
                <a:latin typeface="Calibri" panose="020F0502020204030204" pitchFamily="34" charset="0"/>
                <a:cs typeface="Calibri" panose="020F0502020204030204" pitchFamily="34" charset="0"/>
              </a:rPr>
              <a:t>the EMHP role?</a:t>
            </a:r>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Deliver 1:1 interventions </a:t>
            </a:r>
            <a:r>
              <a:rPr lang="en-US" dirty="0">
                <a:latin typeface="Calibri" panose="020F0502020204030204" pitchFamily="34" charset="0"/>
                <a:cs typeface="Calibri" panose="020F0502020204030204" pitchFamily="34" charset="0"/>
              </a:rPr>
              <a:t>for children and young people with mild-moderate MH problems.</a:t>
            </a:r>
          </a:p>
          <a:p>
            <a:pPr lvl="1"/>
            <a:r>
              <a:rPr lang="en-US" b="1" dirty="0">
                <a:latin typeface="Calibri" panose="020F0502020204030204" pitchFamily="34" charset="0"/>
                <a:cs typeface="Calibri" panose="020F0502020204030204" pitchFamily="34" charset="0"/>
              </a:rPr>
              <a:t>Supporting</a:t>
            </a:r>
            <a:r>
              <a:rPr lang="en-US" dirty="0">
                <a:latin typeface="Calibri" panose="020F0502020204030204" pitchFamily="34" charset="0"/>
                <a:cs typeface="Calibri" panose="020F0502020204030204" pitchFamily="34" charset="0"/>
              </a:rPr>
              <a:t> schools to grow and develop their “</a:t>
            </a:r>
            <a:r>
              <a:rPr lang="en-US" b="1" dirty="0">
                <a:latin typeface="Calibri" panose="020F0502020204030204" pitchFamily="34" charset="0"/>
                <a:cs typeface="Calibri" panose="020F0502020204030204" pitchFamily="34" charset="0"/>
              </a:rPr>
              <a:t>Whole School Approach</a:t>
            </a:r>
            <a:r>
              <a:rPr lang="en-US" dirty="0">
                <a:latin typeface="Calibri" panose="020F0502020204030204" pitchFamily="34" charset="0"/>
                <a:cs typeface="Calibri" panose="020F0502020204030204" pitchFamily="34" charset="0"/>
              </a:rPr>
              <a:t>” to mental health and wellbeing.</a:t>
            </a:r>
          </a:p>
          <a:p>
            <a:pPr lvl="1"/>
            <a:r>
              <a:rPr lang="en-US" b="1" dirty="0">
                <a:latin typeface="Calibri" panose="020F0502020204030204" pitchFamily="34" charset="0"/>
                <a:cs typeface="Calibri" panose="020F0502020204030204" pitchFamily="34" charset="0"/>
              </a:rPr>
              <a:t>Advice</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signposting</a:t>
            </a:r>
            <a:r>
              <a:rPr lang="en-US" dirty="0">
                <a:latin typeface="Calibri" panose="020F0502020204030204" pitchFamily="34" charset="0"/>
                <a:cs typeface="Calibri" panose="020F0502020204030204" pitchFamily="34" charset="0"/>
              </a:rPr>
              <a:t> to/liaising with other services.</a:t>
            </a:r>
          </a:p>
          <a:p>
            <a:endParaRPr lang="en-US" dirty="0">
              <a:latin typeface="Calibri" panose="020F0502020204030204" pitchFamily="34" charset="0"/>
              <a:cs typeface="Calibri" panose="020F0502020204030204" pitchFamily="34" charset="0"/>
            </a:endParaRPr>
          </a:p>
        </p:txBody>
      </p:sp>
      <p:pic>
        <p:nvPicPr>
          <p:cNvPr id="6" name="Picture 1">
            <a:extLst>
              <a:ext uri="{FF2B5EF4-FFF2-40B4-BE49-F238E27FC236}">
                <a16:creationId xmlns:a16="http://schemas.microsoft.com/office/drawing/2014/main" id="{E9CA9CC6-D52B-4D3E-B4DC-C4343DEED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636722" y="614659"/>
            <a:ext cx="4818888" cy="1689507"/>
          </a:xfrm>
        </p:spPr>
        <p:txBody>
          <a:bodyPr anchor="b">
            <a:normAutofit/>
          </a:bodyPr>
          <a:lstStyle/>
          <a:p>
            <a:pPr>
              <a:lnSpc>
                <a:spcPct val="90000"/>
              </a:lnSpc>
            </a:pPr>
            <a:r>
              <a:rPr lang="en-GB" dirty="0">
                <a:latin typeface="Modern Love" panose="04090805081005020601" pitchFamily="82" charset="0"/>
              </a:rPr>
              <a:t>Recognise emotions</a:t>
            </a: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C05F"/>
          </a:solidFill>
          <a:ln w="38100" cap="rnd">
            <a:solidFill>
              <a:srgbClr val="FFC0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436237" y="2896990"/>
            <a:ext cx="5340096" cy="3346351"/>
          </a:xfrm>
        </p:spPr>
        <p:txBody>
          <a:bodyPr anchor="t">
            <a:normAutofit/>
          </a:bodyPr>
          <a:lstStyle/>
          <a:p>
            <a:pPr marL="0" indent="0">
              <a:lnSpc>
                <a:spcPct val="100000"/>
              </a:lnSpc>
              <a:buNone/>
            </a:pPr>
            <a:r>
              <a:rPr lang="en-US" sz="2400" dirty="0">
                <a:latin typeface="Calibri" panose="020F0502020204030204" pitchFamily="34" charset="0"/>
                <a:cs typeface="Calibri" panose="020F0502020204030204" pitchFamily="34" charset="0"/>
              </a:rPr>
              <a:t>Children need to be able to </a:t>
            </a:r>
            <a:r>
              <a:rPr lang="en-US" sz="2400" b="1" dirty="0">
                <a:latin typeface="Calibri" panose="020F0502020204030204" pitchFamily="34" charset="0"/>
                <a:cs typeface="Calibri" panose="020F0502020204030204" pitchFamily="34" charset="0"/>
              </a:rPr>
              <a:t>name</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understand</a:t>
            </a:r>
            <a:r>
              <a:rPr lang="en-US" sz="2400" dirty="0">
                <a:latin typeface="Calibri" panose="020F0502020204030204" pitchFamily="34" charset="0"/>
                <a:cs typeface="Calibri" panose="020F0502020204030204" pitchFamily="34" charset="0"/>
              </a:rPr>
              <a:t> the different emotions – this will help them to </a:t>
            </a:r>
            <a:r>
              <a:rPr lang="en-US" sz="2400" b="1" dirty="0">
                <a:latin typeface="Calibri" panose="020F0502020204030204" pitchFamily="34" charset="0"/>
                <a:cs typeface="Calibri" panose="020F0502020204030204" pitchFamily="34" charset="0"/>
              </a:rPr>
              <a:t>recognize these emotions in themselves</a:t>
            </a:r>
            <a:r>
              <a:rPr lang="en-US" sz="2400" dirty="0">
                <a:latin typeface="Calibri" panose="020F0502020204030204" pitchFamily="34" charset="0"/>
                <a:cs typeface="Calibri" panose="020F0502020204030204" pitchFamily="34" charset="0"/>
              </a:rPr>
              <a:t>.</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b="1" dirty="0">
                <a:latin typeface="Calibri" panose="020F0502020204030204" pitchFamily="34" charset="0"/>
                <a:cs typeface="Calibri" panose="020F0502020204030204" pitchFamily="34" charset="0"/>
              </a:rPr>
              <a:t>Visual aids</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thermometers</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games</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trigger scales </a:t>
            </a:r>
            <a:r>
              <a:rPr lang="en-US" sz="2400" dirty="0">
                <a:latin typeface="Calibri" panose="020F0502020204030204" pitchFamily="34" charset="0"/>
                <a:cs typeface="Calibri" panose="020F0502020204030204" pitchFamily="34" charset="0"/>
              </a:rPr>
              <a:t>are useful tools to help children </a:t>
            </a:r>
            <a:r>
              <a:rPr lang="en-GB" sz="2400" dirty="0">
                <a:latin typeface="Calibri" panose="020F0502020204030204" pitchFamily="34" charset="0"/>
                <a:cs typeface="Calibri" panose="020F0502020204030204" pitchFamily="34" charset="0"/>
              </a:rPr>
              <a:t>recognize</a:t>
            </a:r>
            <a:r>
              <a:rPr lang="en-US" sz="2400" dirty="0">
                <a:latin typeface="Calibri" panose="020F0502020204030204" pitchFamily="34" charset="0"/>
                <a:cs typeface="Calibri" panose="020F0502020204030204" pitchFamily="34" charset="0"/>
              </a:rPr>
              <a:t> their emotions.</a:t>
            </a:r>
          </a:p>
        </p:txBody>
      </p:sp>
      <mc:AlternateContent xmlns:mc="http://schemas.openxmlformats.org/markup-compatibility/2006" xmlns:p14="http://schemas.microsoft.com/office/powerpoint/2010/main">
        <mc:Choice Requires="p14">
          <p:contentPart p14:bwMode="auto" r:id="rId3">
            <p14:nvContentPartPr>
              <p14: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E0136C-215A-F991-40E1-E8E8AF9C2964}"/>
              </a:ext>
            </a:extLst>
          </p:cNvPr>
          <p:cNvPicPr>
            <a:picLocks noChangeAspect="1"/>
          </p:cNvPicPr>
          <p:nvPr/>
        </p:nvPicPr>
        <p:blipFill>
          <a:blip r:embed="rId6"/>
          <a:stretch>
            <a:fillRect/>
          </a:stretch>
        </p:blipFill>
        <p:spPr>
          <a:xfrm rot="15818273">
            <a:off x="-44312" y="724617"/>
            <a:ext cx="3195745" cy="2234663"/>
          </a:xfrm>
          <a:prstGeom prst="rect">
            <a:avLst/>
          </a:prstGeom>
          <a:ln>
            <a:noFill/>
          </a:ln>
        </p:spPr>
      </p:pic>
      <p:pic>
        <p:nvPicPr>
          <p:cNvPr id="5" name="Picture 4">
            <a:extLst>
              <a:ext uri="{FF2B5EF4-FFF2-40B4-BE49-F238E27FC236}">
                <a16:creationId xmlns:a16="http://schemas.microsoft.com/office/drawing/2014/main" id="{26797D25-1889-C6BB-1F29-ACD027860EF5}"/>
              </a:ext>
            </a:extLst>
          </p:cNvPr>
          <p:cNvPicPr>
            <a:picLocks noChangeAspect="1"/>
          </p:cNvPicPr>
          <p:nvPr/>
        </p:nvPicPr>
        <p:blipFill>
          <a:blip r:embed="rId7"/>
          <a:stretch>
            <a:fillRect/>
          </a:stretch>
        </p:blipFill>
        <p:spPr>
          <a:xfrm rot="16430335">
            <a:off x="2987335" y="3748605"/>
            <a:ext cx="3302644" cy="2307407"/>
          </a:xfrm>
          <a:prstGeom prst="rect">
            <a:avLst/>
          </a:prstGeom>
          <a:ln>
            <a:solidFill>
              <a:schemeClr val="tx1"/>
            </a:solidFill>
          </a:ln>
        </p:spPr>
      </p:pic>
      <p:pic>
        <p:nvPicPr>
          <p:cNvPr id="12" name="Picture 11">
            <a:extLst>
              <a:ext uri="{FF2B5EF4-FFF2-40B4-BE49-F238E27FC236}">
                <a16:creationId xmlns:a16="http://schemas.microsoft.com/office/drawing/2014/main" id="{52FFCA7A-BEEA-9667-D66D-76A8691CE016}"/>
              </a:ext>
            </a:extLst>
          </p:cNvPr>
          <p:cNvPicPr>
            <a:picLocks noChangeAspect="1"/>
          </p:cNvPicPr>
          <p:nvPr/>
        </p:nvPicPr>
        <p:blipFill>
          <a:blip r:embed="rId8"/>
          <a:stretch>
            <a:fillRect/>
          </a:stretch>
        </p:blipFill>
        <p:spPr>
          <a:xfrm>
            <a:off x="266047" y="3759627"/>
            <a:ext cx="3386138" cy="2350106"/>
          </a:xfrm>
          <a:prstGeom prst="rect">
            <a:avLst/>
          </a:prstGeom>
          <a:ln>
            <a:solidFill>
              <a:schemeClr val="tx1"/>
            </a:solidFill>
          </a:ln>
        </p:spPr>
      </p:pic>
      <p:pic>
        <p:nvPicPr>
          <p:cNvPr id="10" name="Picture 9">
            <a:extLst>
              <a:ext uri="{FF2B5EF4-FFF2-40B4-BE49-F238E27FC236}">
                <a16:creationId xmlns:a16="http://schemas.microsoft.com/office/drawing/2014/main" id="{8B000D45-DA6D-B688-B097-FD4160E4277A}"/>
              </a:ext>
            </a:extLst>
          </p:cNvPr>
          <p:cNvPicPr>
            <a:picLocks noChangeAspect="1"/>
          </p:cNvPicPr>
          <p:nvPr/>
        </p:nvPicPr>
        <p:blipFill>
          <a:blip r:embed="rId9"/>
          <a:stretch>
            <a:fillRect/>
          </a:stretch>
        </p:blipFill>
        <p:spPr>
          <a:xfrm>
            <a:off x="2639060" y="621956"/>
            <a:ext cx="3456940" cy="2389405"/>
          </a:xfrm>
          <a:prstGeom prst="rect">
            <a:avLst/>
          </a:prstGeom>
          <a:ln>
            <a:solidFill>
              <a:schemeClr val="tx1"/>
            </a:solidFill>
          </a:ln>
        </p:spPr>
      </p:pic>
      <p:sp>
        <p:nvSpPr>
          <p:cNvPr id="18" name="TextBox 17">
            <a:extLst>
              <a:ext uri="{FF2B5EF4-FFF2-40B4-BE49-F238E27FC236}">
                <a16:creationId xmlns:a16="http://schemas.microsoft.com/office/drawing/2014/main" id="{0C0ED6ED-1914-7061-6641-CEE574CA3930}"/>
              </a:ext>
            </a:extLst>
          </p:cNvPr>
          <p:cNvSpPr txBox="1"/>
          <p:nvPr/>
        </p:nvSpPr>
        <p:spPr>
          <a:xfrm>
            <a:off x="5798319" y="6466742"/>
            <a:ext cx="6495694" cy="4001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10"/>
              </a:rPr>
              <a:t>emotion-thermometers.pdf (therapistaid.com)</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11"/>
              </a:rPr>
              <a:t>Feelings Trigger Chart (twinkl.co.uk)</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12"/>
              </a:rPr>
              <a:t>emotion-wheel.pdf (mentallyhealthyschools.org.uk)</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13"/>
              </a:rPr>
              <a:t>Resources for Emotional Literacy Support Assistants - ELSA Support (elsa-support.co.uk)</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53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471135" y="586491"/>
            <a:ext cx="5374484" cy="1735696"/>
          </a:xfrm>
        </p:spPr>
        <p:txBody>
          <a:bodyPr anchor="b">
            <a:normAutofit/>
          </a:bodyPr>
          <a:lstStyle/>
          <a:p>
            <a:pPr>
              <a:lnSpc>
                <a:spcPct val="90000"/>
              </a:lnSpc>
            </a:pPr>
            <a:r>
              <a:rPr lang="en-US" dirty="0">
                <a:latin typeface="Modern Love" panose="04090805081005020601" pitchFamily="82" charset="0"/>
              </a:rPr>
              <a:t>Emotion Trackers</a:t>
            </a:r>
            <a:endParaRPr lang="en-GB" dirty="0">
              <a:latin typeface="Modern Love" panose="04090805081005020601" pitchFamily="82" charset="0"/>
            </a:endParaRP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DCEFE"/>
          </a:solidFill>
          <a:ln w="38100" cap="rnd">
            <a:solidFill>
              <a:srgbClr val="2DCE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52667" y="2653912"/>
            <a:ext cx="5024609" cy="3818376"/>
          </a:xfrm>
        </p:spPr>
        <p:txBody>
          <a:bodyPr anchor="t">
            <a:normAutofit/>
          </a:bodyPr>
          <a:lstStyle/>
          <a:p>
            <a:pPr marL="0" indent="0">
              <a:lnSpc>
                <a:spcPct val="100000"/>
              </a:lnSpc>
              <a:buNone/>
            </a:pPr>
            <a:r>
              <a:rPr lang="en-US" sz="2400" dirty="0">
                <a:latin typeface="Calibri" panose="020F0502020204030204" pitchFamily="34" charset="0"/>
                <a:cs typeface="Calibri" panose="020F0502020204030204" pitchFamily="34" charset="0"/>
              </a:rPr>
              <a:t>Encourage your child to keep a </a:t>
            </a:r>
            <a:r>
              <a:rPr lang="en-US" sz="2400" b="1" dirty="0">
                <a:latin typeface="Calibri" panose="020F0502020204030204" pitchFamily="34" charset="0"/>
                <a:cs typeface="Calibri" panose="020F0502020204030204" pitchFamily="34" charset="0"/>
              </a:rPr>
              <a:t>mood diary </a:t>
            </a:r>
            <a:r>
              <a:rPr lang="en-US" sz="2400" dirty="0">
                <a:latin typeface="Calibri" panose="020F0502020204030204" pitchFamily="34" charset="0"/>
                <a:cs typeface="Calibri" panose="020F0502020204030204" pitchFamily="34" charset="0"/>
              </a:rPr>
              <a:t>– this can help them to </a:t>
            </a:r>
            <a:r>
              <a:rPr lang="en-US" sz="2400" b="1" dirty="0">
                <a:latin typeface="Calibri" panose="020F0502020204030204" pitchFamily="34" charset="0"/>
                <a:cs typeface="Calibri" panose="020F0502020204030204" pitchFamily="34" charset="0"/>
              </a:rPr>
              <a:t>track their mood</a:t>
            </a:r>
            <a:r>
              <a:rPr lang="en-US" sz="2400" dirty="0">
                <a:latin typeface="Calibri" panose="020F0502020204030204" pitchFamily="34" charset="0"/>
                <a:cs typeface="Calibri" panose="020F0502020204030204" pitchFamily="34" charset="0"/>
              </a:rPr>
              <a:t> on different days.</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Discuss </a:t>
            </a:r>
            <a:r>
              <a:rPr lang="en-US" sz="2400" b="1" dirty="0">
                <a:latin typeface="Calibri" panose="020F0502020204030204" pitchFamily="34" charset="0"/>
                <a:cs typeface="Calibri" panose="020F0502020204030204" pitchFamily="34" charset="0"/>
              </a:rPr>
              <a:t>what may have caused the low mood</a:t>
            </a:r>
            <a:r>
              <a:rPr lang="en-US" sz="2400" dirty="0">
                <a:latin typeface="Calibri" panose="020F0502020204030204" pitchFamily="34" charset="0"/>
                <a:cs typeface="Calibri" panose="020F0502020204030204" pitchFamily="34" charset="0"/>
              </a:rPr>
              <a:t> on certain days? </a:t>
            </a:r>
            <a:r>
              <a:rPr lang="en-US" sz="2400" b="1" dirty="0">
                <a:latin typeface="Calibri" panose="020F0502020204030204" pitchFamily="34" charset="0"/>
                <a:cs typeface="Calibri" panose="020F0502020204030204" pitchFamily="34" charset="0"/>
              </a:rPr>
              <a:t>What caused the better mood</a:t>
            </a:r>
            <a:r>
              <a:rPr lang="en-US" sz="2400" dirty="0">
                <a:latin typeface="Calibri" panose="020F0502020204030204" pitchFamily="34" charset="0"/>
                <a:cs typeface="Calibri" panose="020F0502020204030204" pitchFamily="34" charset="0"/>
              </a:rPr>
              <a:t>? Try to look for patterns and then plan how to help their mood.</a:t>
            </a:r>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ECDFAAD-F666-4873-A6DB-413A5B49CC39}"/>
              </a:ext>
            </a:extLst>
          </p:cNvPr>
          <p:cNvSpPr txBox="1"/>
          <p:nvPr/>
        </p:nvSpPr>
        <p:spPr>
          <a:xfrm>
            <a:off x="6714726" y="6422500"/>
            <a:ext cx="5477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rPr>
              <a:t>Resources for Emotional Literacy Support Assistants - ELSA Support (elsa-support.co.uk)</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7"/>
              </a:rPr>
              <a:t>Tracking My Feelings (mentallyhealthyschools.org.uk)</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8"/>
              </a:rPr>
              <a:t>mood-diary.pdf (youngminds.org.uk)</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965A48A-D391-2DED-5078-E28F4F2BF203}"/>
              </a:ext>
            </a:extLst>
          </p:cNvPr>
          <p:cNvPicPr>
            <a:picLocks noChangeAspect="1"/>
          </p:cNvPicPr>
          <p:nvPr/>
        </p:nvPicPr>
        <p:blipFill>
          <a:blip r:embed="rId9"/>
          <a:stretch>
            <a:fillRect/>
          </a:stretch>
        </p:blipFill>
        <p:spPr>
          <a:xfrm>
            <a:off x="5477276" y="260051"/>
            <a:ext cx="3645324" cy="2518173"/>
          </a:xfrm>
          <a:prstGeom prst="rect">
            <a:avLst/>
          </a:prstGeom>
          <a:ln>
            <a:solidFill>
              <a:schemeClr val="tx1"/>
            </a:solidFill>
          </a:ln>
        </p:spPr>
      </p:pic>
      <p:pic>
        <p:nvPicPr>
          <p:cNvPr id="10" name="Picture 9">
            <a:extLst>
              <a:ext uri="{FF2B5EF4-FFF2-40B4-BE49-F238E27FC236}">
                <a16:creationId xmlns:a16="http://schemas.microsoft.com/office/drawing/2014/main" id="{65268234-1743-46A7-822B-907D7296EA66}"/>
              </a:ext>
            </a:extLst>
          </p:cNvPr>
          <p:cNvPicPr>
            <a:picLocks noChangeAspect="1"/>
          </p:cNvPicPr>
          <p:nvPr/>
        </p:nvPicPr>
        <p:blipFill>
          <a:blip r:embed="rId10"/>
          <a:stretch>
            <a:fillRect/>
          </a:stretch>
        </p:blipFill>
        <p:spPr>
          <a:xfrm>
            <a:off x="8183071" y="1561132"/>
            <a:ext cx="3730802" cy="2554749"/>
          </a:xfrm>
          <a:prstGeom prst="rect">
            <a:avLst/>
          </a:prstGeom>
          <a:ln>
            <a:solidFill>
              <a:schemeClr val="tx1"/>
            </a:solidFill>
          </a:ln>
        </p:spPr>
      </p:pic>
      <p:pic>
        <p:nvPicPr>
          <p:cNvPr id="5" name="Picture 4">
            <a:extLst>
              <a:ext uri="{FF2B5EF4-FFF2-40B4-BE49-F238E27FC236}">
                <a16:creationId xmlns:a16="http://schemas.microsoft.com/office/drawing/2014/main" id="{5F01996B-C543-D21E-F819-095CE68C4F84}"/>
              </a:ext>
            </a:extLst>
          </p:cNvPr>
          <p:cNvPicPr>
            <a:picLocks noChangeAspect="1"/>
          </p:cNvPicPr>
          <p:nvPr/>
        </p:nvPicPr>
        <p:blipFill>
          <a:blip r:embed="rId11"/>
          <a:stretch>
            <a:fillRect/>
          </a:stretch>
        </p:blipFill>
        <p:spPr>
          <a:xfrm>
            <a:off x="5755403" y="3565207"/>
            <a:ext cx="3874241" cy="2735987"/>
          </a:xfrm>
          <a:prstGeom prst="rect">
            <a:avLst/>
          </a:prstGeom>
          <a:ln>
            <a:solidFill>
              <a:schemeClr val="tx1"/>
            </a:solidFill>
          </a:ln>
        </p:spPr>
      </p:pic>
    </p:spTree>
    <p:extLst>
      <p:ext uri="{BB962C8B-B14F-4D97-AF65-F5344CB8AC3E}">
        <p14:creationId xmlns:p14="http://schemas.microsoft.com/office/powerpoint/2010/main" val="287187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623999" y="796256"/>
            <a:ext cx="4818888" cy="1476801"/>
          </a:xfrm>
        </p:spPr>
        <p:txBody>
          <a:bodyPr anchor="b">
            <a:normAutofit/>
          </a:bodyPr>
          <a:lstStyle/>
          <a:p>
            <a:pPr>
              <a:lnSpc>
                <a:spcPct val="90000"/>
              </a:lnSpc>
            </a:pPr>
            <a:r>
              <a:rPr lang="en-GB" sz="6000" dirty="0">
                <a:latin typeface="Modern Love" panose="04090805081005020601" pitchFamily="82" charset="0"/>
              </a:rPr>
              <a:t>Get creative!</a:t>
            </a: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C05F"/>
          </a:solidFill>
          <a:ln w="38100" cap="rnd">
            <a:solidFill>
              <a:srgbClr val="FFC0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597212" y="3069313"/>
            <a:ext cx="5340096" cy="3346351"/>
          </a:xfrm>
        </p:spPr>
        <p:txBody>
          <a:bodyPr anchor="t">
            <a:normAutofit/>
          </a:bodyPr>
          <a:lstStyle/>
          <a:p>
            <a:pPr marL="0" indent="0">
              <a:lnSpc>
                <a:spcPct val="100000"/>
              </a:lnSpc>
              <a:buNone/>
            </a:pPr>
            <a:r>
              <a:rPr lang="en-US" sz="2400" dirty="0">
                <a:latin typeface="Calibri" panose="020F0502020204030204" pitchFamily="34" charset="0"/>
                <a:cs typeface="Calibri" panose="020F0502020204030204" pitchFamily="34" charset="0"/>
              </a:rPr>
              <a:t>Some children find it difficult to talk about their feelings – so encouraging them to </a:t>
            </a:r>
            <a:r>
              <a:rPr lang="en-US" sz="2400" b="1" dirty="0">
                <a:latin typeface="Calibri" panose="020F0502020204030204" pitchFamily="34" charset="0"/>
                <a:cs typeface="Calibri" panose="020F0502020204030204" pitchFamily="34" charset="0"/>
              </a:rPr>
              <a:t>express their feelings creatively</a:t>
            </a:r>
            <a:r>
              <a:rPr lang="en-US" sz="2400" dirty="0">
                <a:latin typeface="Calibri" panose="020F0502020204030204" pitchFamily="34" charset="0"/>
                <a:cs typeface="Calibri" panose="020F0502020204030204" pitchFamily="34" charset="0"/>
              </a:rPr>
              <a:t> can be really useful.</a:t>
            </a:r>
          </a:p>
          <a:p>
            <a:pPr marL="0" indent="0">
              <a:lnSpc>
                <a:spcPct val="100000"/>
              </a:lnSpc>
              <a:buNone/>
            </a:pPr>
            <a:endParaRPr lang="en-US" sz="2400" dirty="0">
              <a:latin typeface="Calibri" panose="020F0502020204030204" pitchFamily="34" charset="0"/>
              <a:cs typeface="Calibri" panose="020F0502020204030204" pitchFamily="34" charset="0"/>
            </a:endParaRPr>
          </a:p>
          <a:p>
            <a:pPr marL="0" indent="0">
              <a:lnSpc>
                <a:spcPct val="100000"/>
              </a:lnSpc>
              <a:buNone/>
            </a:pPr>
            <a:r>
              <a:rPr lang="en-US" sz="2400" dirty="0">
                <a:latin typeface="Calibri" panose="020F0502020204030204" pitchFamily="34" charset="0"/>
                <a:cs typeface="Calibri" panose="020F0502020204030204" pitchFamily="34" charset="0"/>
              </a:rPr>
              <a:t>Ask them to </a:t>
            </a:r>
            <a:r>
              <a:rPr lang="en-US" sz="2400" b="1" dirty="0">
                <a:latin typeface="Calibri" panose="020F0502020204030204" pitchFamily="34" charset="0"/>
                <a:cs typeface="Calibri" panose="020F0502020204030204" pitchFamily="34" charset="0"/>
              </a:rPr>
              <a:t>draw</a:t>
            </a:r>
            <a:r>
              <a:rPr lang="en-US" sz="2400" dirty="0">
                <a:latin typeface="Calibri" panose="020F0502020204030204" pitchFamily="34" charset="0"/>
                <a:cs typeface="Calibri" panose="020F0502020204030204" pitchFamily="34" charset="0"/>
              </a:rPr>
              <a:t> how they are feeling instead or to </a:t>
            </a:r>
            <a:r>
              <a:rPr lang="en-US" sz="2400" b="1" dirty="0">
                <a:latin typeface="Calibri" panose="020F0502020204030204" pitchFamily="34" charset="0"/>
                <a:cs typeface="Calibri" panose="020F0502020204030204" pitchFamily="34" charset="0"/>
              </a:rPr>
              <a:t>write it down </a:t>
            </a:r>
            <a:r>
              <a:rPr lang="en-US" sz="2400" dirty="0">
                <a:latin typeface="Calibri" panose="020F0502020204030204" pitchFamily="34" charset="0"/>
                <a:cs typeface="Calibri" panose="020F0502020204030204" pitchFamily="34" charset="0"/>
              </a:rPr>
              <a:t>in a letter.</a:t>
            </a:r>
          </a:p>
        </p:txBody>
      </p:sp>
      <mc:AlternateContent xmlns:mc="http://schemas.openxmlformats.org/markup-compatibility/2006" xmlns:p14="http://schemas.microsoft.com/office/powerpoint/2010/main">
        <mc:Choice Requires="p14">
          <p:contentPart p14:bwMode="auto" r:id="rId3">
            <p14:nvContentPartPr>
              <p14: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92F801F-0C5F-4E8D-9462-552DFCD9A9B3}"/>
              </a:ext>
            </a:extLst>
          </p:cNvPr>
          <p:cNvSpPr txBox="1"/>
          <p:nvPr/>
        </p:nvSpPr>
        <p:spPr>
          <a:xfrm>
            <a:off x="0" y="6457766"/>
            <a:ext cx="60960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6"/>
              </a:rPr>
              <a:t>Resources for Emotional Literacy Support Assistants - ELSA Support (elsa-support.co.uk)</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7"/>
              </a:rPr>
              <a:t>a-letter-about-how-i-m-feeling.pdf (youngminds.org.uk)</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EAEDBA8-D8EF-C09C-7F5B-67F7487F0591}"/>
              </a:ext>
            </a:extLst>
          </p:cNvPr>
          <p:cNvPicPr>
            <a:picLocks noChangeAspect="1"/>
          </p:cNvPicPr>
          <p:nvPr/>
        </p:nvPicPr>
        <p:blipFill>
          <a:blip r:embed="rId8"/>
          <a:stretch>
            <a:fillRect/>
          </a:stretch>
        </p:blipFill>
        <p:spPr>
          <a:xfrm rot="16200000">
            <a:off x="26375" y="699762"/>
            <a:ext cx="3498975" cy="2563508"/>
          </a:xfrm>
          <a:prstGeom prst="rect">
            <a:avLst/>
          </a:prstGeom>
          <a:ln>
            <a:solidFill>
              <a:schemeClr val="tx1"/>
            </a:solidFill>
          </a:ln>
        </p:spPr>
      </p:pic>
      <p:pic>
        <p:nvPicPr>
          <p:cNvPr id="5" name="Picture 4">
            <a:extLst>
              <a:ext uri="{FF2B5EF4-FFF2-40B4-BE49-F238E27FC236}">
                <a16:creationId xmlns:a16="http://schemas.microsoft.com/office/drawing/2014/main" id="{33B63339-7707-A9BF-6567-C4B469A39449}"/>
              </a:ext>
            </a:extLst>
          </p:cNvPr>
          <p:cNvPicPr>
            <a:picLocks noChangeAspect="1"/>
          </p:cNvPicPr>
          <p:nvPr/>
        </p:nvPicPr>
        <p:blipFill>
          <a:blip r:embed="rId9"/>
          <a:stretch>
            <a:fillRect/>
          </a:stretch>
        </p:blipFill>
        <p:spPr>
          <a:xfrm>
            <a:off x="610842" y="3610347"/>
            <a:ext cx="3993336" cy="2746636"/>
          </a:xfrm>
          <a:prstGeom prst="rect">
            <a:avLst/>
          </a:prstGeom>
          <a:ln>
            <a:solidFill>
              <a:schemeClr val="tx1"/>
            </a:solidFill>
          </a:ln>
        </p:spPr>
      </p:pic>
      <p:pic>
        <p:nvPicPr>
          <p:cNvPr id="13" name="Picture 12">
            <a:extLst>
              <a:ext uri="{FF2B5EF4-FFF2-40B4-BE49-F238E27FC236}">
                <a16:creationId xmlns:a16="http://schemas.microsoft.com/office/drawing/2014/main" id="{72EBBAE3-1CCC-C7BF-1B46-BDAEE6C7749A}"/>
              </a:ext>
            </a:extLst>
          </p:cNvPr>
          <p:cNvPicPr>
            <a:picLocks noChangeAspect="1"/>
          </p:cNvPicPr>
          <p:nvPr/>
        </p:nvPicPr>
        <p:blipFill>
          <a:blip r:embed="rId10"/>
          <a:stretch>
            <a:fillRect/>
          </a:stretch>
        </p:blipFill>
        <p:spPr>
          <a:xfrm rot="16200000">
            <a:off x="2756604" y="1137183"/>
            <a:ext cx="4141621" cy="2842841"/>
          </a:xfrm>
          <a:prstGeom prst="rect">
            <a:avLst/>
          </a:prstGeom>
          <a:ln>
            <a:solidFill>
              <a:schemeClr val="tx1"/>
            </a:solidFill>
          </a:ln>
        </p:spPr>
      </p:pic>
    </p:spTree>
    <p:extLst>
      <p:ext uri="{BB962C8B-B14F-4D97-AF65-F5344CB8AC3E}">
        <p14:creationId xmlns:p14="http://schemas.microsoft.com/office/powerpoint/2010/main" val="113434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22613" y="578130"/>
            <a:ext cx="5122666" cy="1735696"/>
          </a:xfrm>
        </p:spPr>
        <p:txBody>
          <a:bodyPr anchor="b">
            <a:normAutofit/>
          </a:bodyPr>
          <a:lstStyle/>
          <a:p>
            <a:pPr>
              <a:lnSpc>
                <a:spcPct val="90000"/>
              </a:lnSpc>
            </a:pPr>
            <a:r>
              <a:rPr lang="en-US" sz="6000" dirty="0">
                <a:latin typeface="Modern Love" panose="04090805081005020601" pitchFamily="82" charset="0"/>
              </a:rPr>
              <a:t>Relaxation</a:t>
            </a:r>
            <a:endParaRPr lang="en-GB" sz="6000" dirty="0">
              <a:latin typeface="Modern Love" panose="04090805081005020601" pitchFamily="82" charset="0"/>
            </a:endParaRP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DCEFE"/>
          </a:solidFill>
          <a:ln w="38100" cap="rnd">
            <a:solidFill>
              <a:srgbClr val="2DCE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52667" y="2653911"/>
            <a:ext cx="4945135" cy="3942831"/>
          </a:xfrm>
        </p:spPr>
        <p:txBody>
          <a:bodyPr anchor="t">
            <a:normAutofit fontScale="92500" lnSpcReduction="10000"/>
          </a:bodyPr>
          <a:lstStyle/>
          <a:p>
            <a:pPr marL="0" indent="0">
              <a:lnSpc>
                <a:spcPct val="100000"/>
              </a:lnSpc>
              <a:buNone/>
            </a:pPr>
            <a:r>
              <a:rPr lang="en-US" dirty="0">
                <a:latin typeface="Calibri" panose="020F0502020204030204" pitchFamily="34" charset="0"/>
                <a:cs typeface="Calibri" panose="020F0502020204030204" pitchFamily="34" charset="0"/>
              </a:rPr>
              <a:t>When feeling dysregulated, using different </a:t>
            </a:r>
            <a:r>
              <a:rPr lang="en-US" b="1" dirty="0">
                <a:latin typeface="Calibri" panose="020F0502020204030204" pitchFamily="34" charset="0"/>
                <a:cs typeface="Calibri" panose="020F0502020204030204" pitchFamily="34" charset="0"/>
              </a:rPr>
              <a:t>relaxation techniques </a:t>
            </a:r>
            <a:r>
              <a:rPr lang="en-US" dirty="0">
                <a:latin typeface="Calibri" panose="020F0502020204030204" pitchFamily="34" charset="0"/>
                <a:cs typeface="Calibri" panose="020F0502020204030204" pitchFamily="34" charset="0"/>
              </a:rPr>
              <a:t>can help to </a:t>
            </a:r>
            <a:r>
              <a:rPr lang="en-US" b="1" dirty="0">
                <a:latin typeface="Calibri" panose="020F0502020204030204" pitchFamily="34" charset="0"/>
                <a:cs typeface="Calibri" panose="020F0502020204030204" pitchFamily="34" charset="0"/>
              </a:rPr>
              <a:t>calm children back down </a:t>
            </a:r>
            <a:r>
              <a:rPr lang="en-US" dirty="0">
                <a:latin typeface="Calibri" panose="020F0502020204030204" pitchFamily="34" charset="0"/>
                <a:cs typeface="Calibri" panose="020F0502020204030204" pitchFamily="34" charset="0"/>
              </a:rPr>
              <a:t>again.</a:t>
            </a:r>
          </a:p>
          <a:p>
            <a:pPr marL="0" indent="0">
              <a:lnSpc>
                <a:spcPct val="100000"/>
              </a:lnSpc>
              <a:buNone/>
            </a:pPr>
            <a:endParaRPr lang="en-US" dirty="0">
              <a:latin typeface="Calibri" panose="020F0502020204030204" pitchFamily="34" charset="0"/>
              <a:cs typeface="Calibri" panose="020F0502020204030204" pitchFamily="34" charset="0"/>
            </a:endParaRPr>
          </a:p>
          <a:p>
            <a:pPr marL="0" indent="0">
              <a:lnSpc>
                <a:spcPct val="100000"/>
              </a:lnSpc>
              <a:buNone/>
            </a:pPr>
            <a:r>
              <a:rPr lang="en-US" dirty="0">
                <a:latin typeface="Calibri" panose="020F0502020204030204" pitchFamily="34" charset="0"/>
                <a:cs typeface="Calibri" panose="020F0502020204030204" pitchFamily="34" charset="0"/>
              </a:rPr>
              <a:t>Relaxation activities can include </a:t>
            </a:r>
            <a:r>
              <a:rPr lang="en-US" b="1" dirty="0">
                <a:latin typeface="Calibri" panose="020F0502020204030204" pitchFamily="34" charset="0"/>
                <a:cs typeface="Calibri" panose="020F0502020204030204" pitchFamily="34" charset="0"/>
              </a:rPr>
              <a:t>mindfulness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breathing exercises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grounding techniques</a:t>
            </a:r>
            <a:r>
              <a:rPr lang="en-US" dirty="0">
                <a:latin typeface="Calibri" panose="020F0502020204030204" pitchFamily="34" charset="0"/>
                <a:cs typeface="Calibri" panose="020F0502020204030204" pitchFamily="34" charset="0"/>
              </a:rPr>
              <a:t>, or just anything that </a:t>
            </a:r>
            <a:r>
              <a:rPr lang="en-US" b="1" dirty="0">
                <a:latin typeface="Calibri" panose="020F0502020204030204" pitchFamily="34" charset="0"/>
                <a:cs typeface="Calibri" panose="020F0502020204030204" pitchFamily="34" charset="0"/>
              </a:rPr>
              <a:t>takes their mind off things</a:t>
            </a:r>
            <a:r>
              <a:rPr lang="en-US" dirty="0">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19BCC22-BFF0-47A9-A788-E019E3BE5436}"/>
              </a:ext>
            </a:extLst>
          </p:cNvPr>
          <p:cNvSpPr txBox="1"/>
          <p:nvPr/>
        </p:nvSpPr>
        <p:spPr>
          <a:xfrm>
            <a:off x="10705438" y="6572138"/>
            <a:ext cx="16244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a:t>
            </a:r>
            <a:r>
              <a:rPr lang="en-US" sz="1000" dirty="0">
                <a:solidFill>
                  <a:prstClr val="black"/>
                </a:solidFill>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hlinkClick r:id="rId6"/>
              </a:rPr>
              <a:t>WeHeartCBT</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DC572C8-19A3-2F13-AB9E-91733B8B6946}"/>
              </a:ext>
            </a:extLst>
          </p:cNvPr>
          <p:cNvPicPr>
            <a:picLocks noChangeAspect="1"/>
          </p:cNvPicPr>
          <p:nvPr/>
        </p:nvPicPr>
        <p:blipFill>
          <a:blip r:embed="rId7"/>
          <a:stretch>
            <a:fillRect/>
          </a:stretch>
        </p:blipFill>
        <p:spPr>
          <a:xfrm rot="16200000">
            <a:off x="5014928" y="959254"/>
            <a:ext cx="4457679" cy="3140276"/>
          </a:xfrm>
          <a:prstGeom prst="rect">
            <a:avLst/>
          </a:prstGeom>
          <a:ln>
            <a:solidFill>
              <a:schemeClr val="tx1"/>
            </a:solidFill>
          </a:ln>
        </p:spPr>
      </p:pic>
      <p:pic>
        <p:nvPicPr>
          <p:cNvPr id="11" name="Picture 10">
            <a:extLst>
              <a:ext uri="{FF2B5EF4-FFF2-40B4-BE49-F238E27FC236}">
                <a16:creationId xmlns:a16="http://schemas.microsoft.com/office/drawing/2014/main" id="{2A992DD6-EA13-432B-2C6E-EA8943521458}"/>
              </a:ext>
            </a:extLst>
          </p:cNvPr>
          <p:cNvPicPr>
            <a:picLocks noChangeAspect="1"/>
          </p:cNvPicPr>
          <p:nvPr/>
        </p:nvPicPr>
        <p:blipFill>
          <a:blip r:embed="rId8"/>
          <a:stretch>
            <a:fillRect/>
          </a:stretch>
        </p:blipFill>
        <p:spPr>
          <a:xfrm rot="16200000">
            <a:off x="7894451" y="2303965"/>
            <a:ext cx="4720785" cy="3322658"/>
          </a:xfrm>
          <a:prstGeom prst="rect">
            <a:avLst/>
          </a:prstGeom>
          <a:ln>
            <a:solidFill>
              <a:schemeClr val="tx1"/>
            </a:solidFill>
          </a:ln>
        </p:spPr>
      </p:pic>
    </p:spTree>
    <p:extLst>
      <p:ext uri="{BB962C8B-B14F-4D97-AF65-F5344CB8AC3E}">
        <p14:creationId xmlns:p14="http://schemas.microsoft.com/office/powerpoint/2010/main" val="111298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What to do if more support is needed?</a:t>
            </a:r>
            <a:endParaRPr lang="en-GB" sz="4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1856" y="1864660"/>
            <a:ext cx="11661821" cy="4840920"/>
          </a:xfrm>
        </p:spPr>
        <p:txBody>
          <a:bodyPr>
            <a:noAutofit/>
          </a:bodyPr>
          <a:lstStyle/>
          <a:p>
            <a:pPr marL="0" indent="0">
              <a:buNone/>
            </a:pPr>
            <a:r>
              <a:rPr lang="en-US" sz="1800" dirty="0">
                <a:latin typeface="Calibri" panose="020F0502020204030204" pitchFamily="34" charset="0"/>
                <a:cs typeface="Calibri" panose="020F0502020204030204" pitchFamily="34" charset="0"/>
              </a:rPr>
              <a:t>Look at the </a:t>
            </a:r>
            <a:r>
              <a:rPr lang="en-US" sz="1800" b="1" dirty="0">
                <a:latin typeface="Calibri" panose="020F0502020204030204" pitchFamily="34" charset="0"/>
                <a:cs typeface="Calibri" panose="020F0502020204030204" pitchFamily="34" charset="0"/>
              </a:rPr>
              <a:t>Open Minds website </a:t>
            </a:r>
            <a:r>
              <a:rPr lang="en-US" sz="1800" dirty="0">
                <a:latin typeface="Calibri" panose="020F0502020204030204" pitchFamily="34" charset="0"/>
                <a:cs typeface="Calibri" panose="020F0502020204030204" pitchFamily="34" charset="0"/>
              </a:rPr>
              <a:t>– this has lots of great resources and tips for young people.</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Open Minds Partnership </a:t>
            </a:r>
            <a:r>
              <a:rPr lang="en-US" sz="1800" dirty="0">
                <a:latin typeface="Calibri" panose="020F0502020204030204" pitchFamily="34" charset="0"/>
                <a:cs typeface="Calibri" panose="020F0502020204030204" pitchFamily="34" charset="0"/>
              </a:rPr>
              <a:t>includes different services in Calderdale which offer different kinds of support:</a:t>
            </a:r>
          </a:p>
          <a:p>
            <a:r>
              <a:rPr lang="en-US" sz="1600" b="1" dirty="0">
                <a:latin typeface="Calibri" panose="020F0502020204030204" pitchFamily="34" charset="0"/>
                <a:cs typeface="Calibri" panose="020F0502020204030204" pitchFamily="34" charset="0"/>
              </a:rPr>
              <a:t>Time Out </a:t>
            </a:r>
            <a:r>
              <a:rPr lang="en-US" sz="1600" dirty="0">
                <a:latin typeface="Calibri" panose="020F0502020204030204" pitchFamily="34" charset="0"/>
                <a:cs typeface="Calibri" panose="020F0502020204030204" pitchFamily="34" charset="0"/>
              </a:rPr>
              <a:t>– guidance about emotional wellbeing, managing worries and looking after yourself. 10-19 years.</a:t>
            </a:r>
          </a:p>
          <a:p>
            <a:r>
              <a:rPr lang="en-US" sz="1600" b="1" dirty="0" err="1">
                <a:latin typeface="Calibri" panose="020F0502020204030204" pitchFamily="34" charset="0"/>
                <a:cs typeface="Calibri" panose="020F0502020204030204" pitchFamily="34" charset="0"/>
              </a:rPr>
              <a:t>Kooth</a:t>
            </a:r>
            <a:r>
              <a:rPr lang="en-US" sz="1600" dirty="0">
                <a:latin typeface="Calibri" panose="020F0502020204030204" pitchFamily="34" charset="0"/>
                <a:cs typeface="Calibri" panose="020F0502020204030204" pitchFamily="34" charset="0"/>
              </a:rPr>
              <a:t> – online, anonymous counselling. 10-25 years.</a:t>
            </a:r>
          </a:p>
          <a:p>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advice and support for those who identify or are questioning their gender and/or sexual identity. 8-25 years.</a:t>
            </a:r>
          </a:p>
          <a:p>
            <a:r>
              <a:rPr lang="en-US" sz="1600" dirty="0">
                <a:latin typeface="Calibri" panose="020F0502020204030204" pitchFamily="34" charset="0"/>
                <a:cs typeface="Calibri" panose="020F0502020204030204" pitchFamily="34" charset="0"/>
              </a:rPr>
              <a:t>Calderdale </a:t>
            </a:r>
            <a:r>
              <a:rPr lang="en-US" sz="1600" b="1" dirty="0">
                <a:latin typeface="Calibri" panose="020F0502020204030204" pitchFamily="34" charset="0"/>
                <a:cs typeface="Calibri" panose="020F0502020204030204" pitchFamily="34" charset="0"/>
              </a:rPr>
              <a:t>Young </a:t>
            </a:r>
            <a:r>
              <a:rPr lang="en-US" sz="1600" b="1" dirty="0" err="1">
                <a:latin typeface="Calibri" panose="020F0502020204030204" pitchFamily="34" charset="0"/>
                <a:cs typeface="Calibri" panose="020F0502020204030204" pitchFamily="34" charset="0"/>
              </a:rPr>
              <a:t>Carer’s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Service – advice and guidance on being a young </a:t>
            </a:r>
            <a:r>
              <a:rPr lang="en-US" sz="1600" dirty="0" err="1">
                <a:latin typeface="Calibri" panose="020F0502020204030204" pitchFamily="34" charset="0"/>
                <a:cs typeface="Calibri" panose="020F0502020204030204" pitchFamily="34" charset="0"/>
              </a:rPr>
              <a:t>carer</a:t>
            </a:r>
            <a:r>
              <a:rPr lang="en-US" sz="1600" dirty="0">
                <a:latin typeface="Calibri" panose="020F0502020204030204" pitchFamily="34" charset="0"/>
                <a:cs typeface="Calibri" panose="020F0502020204030204" pitchFamily="34" charset="0"/>
              </a:rPr>
              <a:t>. 8-18 years.</a:t>
            </a:r>
          </a:p>
          <a:p>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or 1:1 ‘walk and talk’ service. 5-17 years.</a:t>
            </a:r>
          </a:p>
          <a:p>
            <a:r>
              <a:rPr lang="en-US" sz="1600" b="1" dirty="0">
                <a:latin typeface="Calibri" panose="020F0502020204030204" pitchFamily="34" charset="0"/>
                <a:cs typeface="Calibri" panose="020F0502020204030204" pitchFamily="34" charset="0"/>
              </a:rPr>
              <a:t>Calderdale School Nursing Team </a:t>
            </a:r>
            <a:r>
              <a:rPr lang="en-US" sz="1600" dirty="0">
                <a:latin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Open Minds (CAMHS) </a:t>
            </a:r>
            <a:r>
              <a:rPr lang="en-US" sz="1600" dirty="0">
                <a:latin typeface="Calibri" panose="020F0502020204030204" pitchFamily="34" charset="0"/>
                <a:cs typeface="Calibri" panose="020F0502020204030204" pitchFamily="34" charset="0"/>
              </a:rPr>
              <a:t>– advice and signposting, 1:1 specialist mental health support. 5.18 years.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9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72493" y="238539"/>
            <a:ext cx="11047013" cy="1434415"/>
          </a:xfrm>
        </p:spPr>
        <p:txBody>
          <a:bodyPr anchor="b">
            <a:noAutofit/>
          </a:bodyPr>
          <a:lstStyle/>
          <a:p>
            <a:pPr algn="ctr">
              <a:lnSpc>
                <a:spcPct val="90000"/>
              </a:lnSpc>
            </a:pPr>
            <a:r>
              <a:rPr lang="en-US" sz="3600" dirty="0" err="1">
                <a:latin typeface="Modern Love" panose="04090805081005020601" pitchFamily="82" charset="0"/>
              </a:rPr>
              <a:t>SilverCloud</a:t>
            </a:r>
            <a:r>
              <a:rPr lang="en-US" sz="3600" dirty="0">
                <a:latin typeface="Modern Love" panose="04090805081005020601" pitchFamily="82" charset="0"/>
              </a:rPr>
              <a:t>: Digital Mental Health Support</a:t>
            </a:r>
            <a:endParaRPr lang="en-GB" sz="2800" dirty="0">
              <a:latin typeface="Modern Love" panose="04090805081005020601" pitchFamily="82" charset="0"/>
            </a:endParaRPr>
          </a:p>
        </p:txBody>
      </p:sp>
      <p:sp>
        <p:nvSpPr>
          <p:cNvPr id="3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D1E1"/>
          </a:solidFill>
          <a:ln w="38100" cap="rnd">
            <a:solidFill>
              <a:srgbClr val="38D1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26572" y="1979480"/>
            <a:ext cx="11547566" cy="4703959"/>
          </a:xfrm>
        </p:spPr>
        <p:txBody>
          <a:bodyPr anchor="t">
            <a:normAutofit fontScale="85000" lnSpcReduction="20000"/>
          </a:bodyPr>
          <a:lstStyle/>
          <a:p>
            <a:pPr marL="0" indent="0" algn="l">
              <a:buNone/>
            </a:pPr>
            <a:r>
              <a:rPr lang="en-US" sz="1600" dirty="0">
                <a:solidFill>
                  <a:schemeClr val="tx2"/>
                </a:solidFill>
                <a:latin typeface="Calibri" panose="020F0502020204030204" pitchFamily="34" charset="0"/>
                <a:cs typeface="Calibri" panose="020F0502020204030204" pitchFamily="34" charset="0"/>
              </a:rPr>
              <a:t>Currently, </a:t>
            </a:r>
            <a:r>
              <a:rPr lang="en-US" sz="1600" dirty="0" err="1">
                <a:solidFill>
                  <a:schemeClr val="tx2"/>
                </a:solidFill>
                <a:latin typeface="Calibri" panose="020F0502020204030204" pitchFamily="34" charset="0"/>
                <a:cs typeface="Calibri" panose="020F0502020204030204" pitchFamily="34" charset="0"/>
              </a:rPr>
              <a:t>SilverCloud</a:t>
            </a:r>
            <a:r>
              <a:rPr lang="en-US" sz="1600" dirty="0">
                <a:solidFill>
                  <a:schemeClr val="tx2"/>
                </a:solidFill>
                <a:latin typeface="Calibri" panose="020F0502020204030204" pitchFamily="34" charset="0"/>
                <a:cs typeface="Calibri" panose="020F0502020204030204" pitchFamily="34" charset="0"/>
              </a:rPr>
              <a:t> offers children and young people five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of mental health support. Three for young people and two for parents/</a:t>
            </a:r>
            <a:r>
              <a:rPr lang="en-US" sz="1600" dirty="0" err="1">
                <a:solidFill>
                  <a:schemeClr val="tx2"/>
                </a:solidFill>
                <a:latin typeface="Calibri" panose="020F0502020204030204" pitchFamily="34" charset="0"/>
                <a:cs typeface="Calibri" panose="020F0502020204030204" pitchFamily="34" charset="0"/>
              </a:rPr>
              <a:t>carers</a:t>
            </a:r>
            <a:r>
              <a:rPr lang="en-US" sz="1600" dirty="0">
                <a:solidFill>
                  <a:schemeClr val="tx2"/>
                </a:solidFill>
                <a:latin typeface="Calibri" panose="020F0502020204030204" pitchFamily="34" charset="0"/>
                <a:cs typeface="Calibri" panose="020F0502020204030204" pitchFamily="34" charset="0"/>
              </a:rPr>
              <a:t> of children and young people.</a:t>
            </a:r>
          </a:p>
          <a:p>
            <a:pPr marL="0" indent="0" algn="l">
              <a:buNone/>
            </a:pPr>
            <a:r>
              <a:rPr lang="en-US" sz="1600" dirty="0">
                <a:solidFill>
                  <a:schemeClr val="tx2"/>
                </a:solidFill>
                <a:latin typeface="Calibri" panose="020F0502020204030204" pitchFamily="34" charset="0"/>
                <a:cs typeface="Calibri" panose="020F0502020204030204" pitchFamily="34" charset="0"/>
              </a:rPr>
              <a:t>Free, minimal wait times, early intervention for mild/moderate anxiety/low mood</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Space From Anxiety –</a:t>
            </a:r>
            <a:r>
              <a:rPr lang="en-US" sz="1600" dirty="0">
                <a:solidFill>
                  <a:schemeClr val="tx2"/>
                </a:solidFill>
                <a:latin typeface="Calibri" panose="020F0502020204030204" pitchFamily="34" charset="0"/>
                <a:cs typeface="Calibri" panose="020F0502020204030204" pitchFamily="34" charset="0"/>
              </a:rPr>
              <a:t>This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is an online intervention aimed at alleviating psychological distress arising from anxiety related symptoms. This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has been developed to help young people aged 14 years and over manage these feelings and the causes of them, ultimately offering welcome space from anxiety.</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(NEW) Space From Low Mood </a:t>
            </a:r>
            <a:r>
              <a:rPr lang="en-US" sz="1600" dirty="0">
                <a:solidFill>
                  <a:schemeClr val="tx2"/>
                </a:solidFill>
                <a:latin typeface="Calibri" panose="020F0502020204030204" pitchFamily="34" charset="0"/>
                <a:cs typeface="Calibri" panose="020F0502020204030204" pitchFamily="34" charset="0"/>
              </a:rPr>
              <a:t>– Another online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that has been designed to relieve the symptoms of low mood in young people by focusing on developing more flexible ways of thinking, increasing awareness and understanding of emotions and understanding their mood, as well as their triggers. This is aimed at supporting young people 14 and above. </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(New) Space from Low mood &amp; Anxiety - </a:t>
            </a:r>
            <a:r>
              <a:rPr lang="en-US" sz="1600" dirty="0">
                <a:solidFill>
                  <a:schemeClr val="tx2"/>
                </a:solidFill>
                <a:latin typeface="Calibri" panose="020F0502020204030204" pitchFamily="34" charset="0"/>
                <a:cs typeface="Calibri" panose="020F0502020204030204" pitchFamily="34" charset="0"/>
              </a:rPr>
              <a:t>The </a:t>
            </a:r>
            <a:r>
              <a:rPr lang="en-US" sz="1600" i="1" dirty="0">
                <a:solidFill>
                  <a:schemeClr val="tx2"/>
                </a:solidFill>
                <a:latin typeface="Calibri" panose="020F0502020204030204" pitchFamily="34" charset="0"/>
                <a:cs typeface="Calibri" panose="020F0502020204030204" pitchFamily="34" charset="0"/>
              </a:rPr>
              <a:t>Space from Low Mood &amp; Anxiety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has been designed to relieve the symptoms of low mood and anxiety in young people by focusing on developing more flexible ways of thinking, increasing awareness and understanding of emotions and understanding their mood, as well as their triggers, and warning signs of low mood and anxiety. This is aimed at young people 14 and over</a:t>
            </a:r>
            <a:endParaRPr lang="en-US" sz="1600" b="1" i="1" dirty="0">
              <a:solidFill>
                <a:schemeClr val="tx2"/>
              </a:solidFill>
              <a:latin typeface="Calibri" panose="020F0502020204030204" pitchFamily="34" charset="0"/>
              <a:cs typeface="Calibri" panose="020F0502020204030204" pitchFamily="34" charset="0"/>
            </a:endParaRP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Supporting an Anxious Child (4-12 years) </a:t>
            </a:r>
            <a:r>
              <a:rPr lang="en-US" sz="1600" dirty="0">
                <a:solidFill>
                  <a:schemeClr val="tx2"/>
                </a:solidFill>
                <a:latin typeface="Calibri" panose="020F0502020204030204" pitchFamily="34" charset="0"/>
                <a:cs typeface="Calibri" panose="020F0502020204030204" pitchFamily="34" charset="0"/>
              </a:rPr>
              <a:t> and </a:t>
            </a:r>
            <a:r>
              <a:rPr lang="en-US" sz="1600" b="1" dirty="0">
                <a:solidFill>
                  <a:schemeClr val="tx2"/>
                </a:solidFill>
                <a:latin typeface="Calibri" panose="020F0502020204030204" pitchFamily="34" charset="0"/>
                <a:cs typeface="Calibri" panose="020F0502020204030204" pitchFamily="34" charset="0"/>
              </a:rPr>
              <a:t>Supporting an Anxious Teen (13 plus) </a:t>
            </a:r>
            <a:r>
              <a:rPr lang="en-US" sz="1600" dirty="0">
                <a:solidFill>
                  <a:schemeClr val="tx2"/>
                </a:solidFill>
                <a:latin typeface="Calibri" panose="020F0502020204030204" pitchFamily="34" charset="0"/>
                <a:cs typeface="Calibri" panose="020F0502020204030204" pitchFamily="34" charset="0"/>
              </a:rPr>
              <a:t>are online interventions for parental use alongside their child. The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are based on CBT and built in conjunction with leading clinical experts. These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provide psychoeducation, tools and activities in a safe confidential space to help parents support their children or teens.</a:t>
            </a:r>
          </a:p>
          <a:p>
            <a:pPr marL="0" indent="0">
              <a:lnSpc>
                <a:spcPct val="100000"/>
              </a:lnSpc>
              <a:buNone/>
            </a:pPr>
            <a:br>
              <a:rPr lang="en-GB" sz="1600" dirty="0">
                <a:latin typeface="Calibri" panose="020F0502020204030204" pitchFamily="34" charset="0"/>
                <a:cs typeface="Calibri" panose="020F0502020204030204" pitchFamily="34" charset="0"/>
              </a:rPr>
            </a:br>
            <a:r>
              <a:rPr lang="en-GB" sz="1600" b="0" i="0" dirty="0">
                <a:effectLst/>
                <a:latin typeface="Calibri" panose="020F0502020204030204" pitchFamily="34" charset="0"/>
                <a:cs typeface="Calibri" panose="020F0502020204030204" pitchFamily="34" charset="0"/>
              </a:rPr>
              <a:t>For more information please contact silvercloud@northpoint.org.uk or 01422 300 001. </a:t>
            </a:r>
            <a:r>
              <a:rPr lang="en-GB" sz="1600" dirty="0">
                <a:latin typeface="Calibri" panose="020F0502020204030204" pitchFamily="34" charset="0"/>
                <a:cs typeface="Calibri" panose="020F0502020204030204" pitchFamily="34" charset="0"/>
              </a:rPr>
              <a:t>Referrals can be made here: </a:t>
            </a:r>
          </a:p>
          <a:p>
            <a:pPr marL="0" indent="0">
              <a:lnSpc>
                <a:spcPct val="100000"/>
              </a:lnSpc>
              <a:buNone/>
            </a:pPr>
            <a:r>
              <a:rPr lang="en-GB" sz="1600" dirty="0" err="1">
                <a:latin typeface="Calibri" panose="020F0502020204030204" pitchFamily="34" charset="0"/>
                <a:cs typeface="Calibri" panose="020F0502020204030204" pitchFamily="34" charset="0"/>
                <a:hlinkClick r:id="rId3"/>
              </a:rPr>
              <a:t>Silvercloud</a:t>
            </a:r>
            <a:r>
              <a:rPr lang="en-GB" sz="1600" dirty="0">
                <a:latin typeface="Calibri" panose="020F0502020204030204" pitchFamily="34" charset="0"/>
                <a:cs typeface="Calibri" panose="020F0502020204030204" pitchFamily="34" charset="0"/>
                <a:hlinkClick r:id="rId3"/>
              </a:rPr>
              <a:t> | Northpoint Wellbeing - Open Minds (CAMHS) (openmindscamhs.org.uk)</a:t>
            </a:r>
            <a:r>
              <a:rPr lang="en-GB"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with medium confidence">
            <a:extLst>
              <a:ext uri="{FF2B5EF4-FFF2-40B4-BE49-F238E27FC236}">
                <a16:creationId xmlns:a16="http://schemas.microsoft.com/office/drawing/2014/main" id="{E138014A-49EA-43CA-4382-D8BD4BF81FF9}"/>
              </a:ext>
            </a:extLst>
          </p:cNvPr>
          <p:cNvPicPr>
            <a:picLocks noChangeAspect="1"/>
          </p:cNvPicPr>
          <p:nvPr/>
        </p:nvPicPr>
        <p:blipFill rotWithShape="1">
          <a:blip r:embed="rId5"/>
          <a:srcRect b="24291"/>
          <a:stretch/>
        </p:blipFill>
        <p:spPr>
          <a:xfrm>
            <a:off x="8791303" y="5981808"/>
            <a:ext cx="3292374" cy="757425"/>
          </a:xfrm>
          <a:prstGeom prst="rect">
            <a:avLst/>
          </a:prstGeom>
        </p:spPr>
      </p:pic>
    </p:spTree>
    <p:extLst>
      <p:ext uri="{BB962C8B-B14F-4D97-AF65-F5344CB8AC3E}">
        <p14:creationId xmlns:p14="http://schemas.microsoft.com/office/powerpoint/2010/main" val="251943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err="1">
                <a:latin typeface="Modern Love" panose="04090805081005020601" pitchFamily="82" charset="0"/>
              </a:rPr>
              <a:t>Kooth</a:t>
            </a:r>
            <a:endParaRPr lang="en-GB" sz="48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CE546D-49C5-4096-A578-4D85590A4161}"/>
              </a:ext>
            </a:extLst>
          </p:cNvPr>
          <p:cNvPicPr>
            <a:picLocks noChangeAspect="1"/>
          </p:cNvPicPr>
          <p:nvPr/>
        </p:nvPicPr>
        <p:blipFill>
          <a:blip r:embed="rId4"/>
          <a:stretch>
            <a:fillRect/>
          </a:stretch>
        </p:blipFill>
        <p:spPr>
          <a:xfrm>
            <a:off x="1387830" y="1881252"/>
            <a:ext cx="9405257" cy="4914437"/>
          </a:xfrm>
          <a:prstGeom prst="rect">
            <a:avLst/>
          </a:prstGeom>
        </p:spPr>
      </p:pic>
    </p:spTree>
    <p:extLst>
      <p:ext uri="{BB962C8B-B14F-4D97-AF65-F5344CB8AC3E}">
        <p14:creationId xmlns:p14="http://schemas.microsoft.com/office/powerpoint/2010/main" val="428825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Night Owls</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Night OWLS – a new service for young people in West Yorkshire.">
            <a:hlinkClick r:id="" action="ppaction://media"/>
            <a:extLst>
              <a:ext uri="{FF2B5EF4-FFF2-40B4-BE49-F238E27FC236}">
                <a16:creationId xmlns:a16="http://schemas.microsoft.com/office/drawing/2014/main" id="{2D08D04A-83A5-4224-974A-3FBDA04A62F3}"/>
              </a:ext>
            </a:extLst>
          </p:cNvPr>
          <p:cNvPicPr>
            <a:picLocks noRot="1" noChangeAspect="1"/>
          </p:cNvPicPr>
          <p:nvPr>
            <a:videoFile r:link="rId1"/>
          </p:nvPr>
        </p:nvPicPr>
        <p:blipFill>
          <a:blip r:embed="rId5"/>
          <a:stretch>
            <a:fillRect/>
          </a:stretch>
        </p:blipFill>
        <p:spPr>
          <a:xfrm>
            <a:off x="1833880" y="1854846"/>
            <a:ext cx="8524239" cy="4816195"/>
          </a:xfrm>
          <a:prstGeom prst="rect">
            <a:avLst/>
          </a:prstGeom>
        </p:spPr>
      </p:pic>
    </p:spTree>
    <p:extLst>
      <p:ext uri="{BB962C8B-B14F-4D97-AF65-F5344CB8AC3E}">
        <p14:creationId xmlns:p14="http://schemas.microsoft.com/office/powerpoint/2010/main" val="3882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Q&amp;A</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69036" y="3026641"/>
            <a:ext cx="4829175" cy="1778883"/>
          </a:xfrm>
        </p:spPr>
        <p:txBody>
          <a:bodyPr>
            <a:noAutofit/>
          </a:bodyPr>
          <a:lstStyle/>
          <a:p>
            <a:pPr marL="0" indent="0">
              <a:buNone/>
            </a:pPr>
            <a:r>
              <a:rPr lang="en-US" dirty="0">
                <a:latin typeface="Calibri" panose="020F0502020204030204" pitchFamily="34" charset="0"/>
                <a:cs typeface="Calibri" panose="020F0502020204030204" pitchFamily="34" charset="0"/>
              </a:rPr>
              <a:t>Any </a:t>
            </a:r>
            <a:r>
              <a:rPr lang="en-US" b="1" dirty="0">
                <a:latin typeface="Calibri" panose="020F0502020204030204" pitchFamily="34" charset="0"/>
                <a:cs typeface="Calibri" panose="020F0502020204030204" pitchFamily="34" charset="0"/>
              </a:rPr>
              <a:t>questions</a:t>
            </a:r>
            <a:r>
              <a:rPr lang="en-US" dirty="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Review aims of the session.</a:t>
            </a:r>
          </a:p>
          <a:p>
            <a:pPr marL="0" indent="0">
              <a:buNone/>
            </a:pPr>
            <a:r>
              <a:rPr lang="en-US" sz="2400" dirty="0">
                <a:latin typeface="Cavolini" panose="020B0502040204020203" pitchFamily="66" charset="0"/>
                <a:cs typeface="Cavolini" panose="020B0502040204020203" pitchFamily="66" charset="0"/>
              </a:rPr>
              <a:t>	</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questions gif">
            <a:extLst>
              <a:ext uri="{FF2B5EF4-FFF2-40B4-BE49-F238E27FC236}">
                <a16:creationId xmlns:a16="http://schemas.microsoft.com/office/drawing/2014/main" id="{6BDDC955-3D9A-460A-828B-42F2D3EEE6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9866" y="2322195"/>
            <a:ext cx="4885097" cy="36638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30A80F-5EAE-478A-9128-ADE036560F24}"/>
              </a:ext>
            </a:extLst>
          </p:cNvPr>
          <p:cNvSpPr txBox="1"/>
          <p:nvPr/>
        </p:nvSpPr>
        <p:spPr>
          <a:xfrm>
            <a:off x="9299249" y="6614265"/>
            <a:ext cx="2987675"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Question Mark by Joel </a:t>
            </a:r>
            <a:r>
              <a:rPr lang="en-GB" sz="1000" dirty="0" err="1">
                <a:latin typeface="Calibri" panose="020F0502020204030204" pitchFamily="34" charset="0"/>
                <a:cs typeface="Calibri" panose="020F0502020204030204" pitchFamily="34" charset="0"/>
                <a:hlinkClick r:id="rId5"/>
              </a:rPr>
              <a:t>Plosz</a:t>
            </a:r>
            <a:r>
              <a:rPr lang="en-GB" sz="1000" dirty="0">
                <a:latin typeface="Calibri" panose="020F0502020204030204" pitchFamily="34" charset="0"/>
                <a:cs typeface="Calibri" panose="020F0502020204030204" pitchFamily="34" charset="0"/>
                <a:hlinkClick r:id="rId5"/>
              </a:rPr>
              <a:t> on </a:t>
            </a:r>
            <a:r>
              <a:rPr lang="en-GB" sz="1000" dirty="0" err="1">
                <a:latin typeface="Calibri" panose="020F0502020204030204" pitchFamily="34" charset="0"/>
                <a:cs typeface="Calibri" panose="020F0502020204030204" pitchFamily="34" charset="0"/>
                <a:hlinkClick r:id="rId5"/>
              </a:rPr>
              <a:t>Dribbble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926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apps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95224" y="2036308"/>
            <a:ext cx="10148951" cy="4471098"/>
          </a:xfrm>
        </p:spPr>
        <p:txBody>
          <a:bodyPr>
            <a:noAutofit/>
          </a:bodyPr>
          <a:lstStyle/>
          <a:p>
            <a:pPr marL="0" indent="0">
              <a:buNone/>
            </a:pPr>
            <a:r>
              <a:rPr kumimoji="0" lang="en-GB"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The Worry Box (Managing Worries) </a:t>
            </a:r>
            <a:r>
              <a:rPr kumimoji="0" lang="en-GB" altLang="en-US" sz="1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Put your worries away in a box! While that statement seems too good to be true, this app’s idea is to help you deal with and manage your worries. You keep a personal diary in the app where you input your worries. The Worry Box then helps you decide if the worry is unimportant, important, controllable, or uncontrollable. Depending on the worry, the app will give you techniques to help manage it, like next steps or coping statements to tell yourself.</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Smiling Minds (Mindfulness)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smiling mind is a mindfulness app that supports positive mental health and wellbeing. The programs education app is designed for both primary and secondary aged children. </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Stop, Breathe &amp; Think Kids (5-10 y/o emotional literacy/sleep)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Only for Apple devices currently, focusses upon emotional literacy, calmness and sleep. App has an activity focus and uses emoticons and games to help young people</a:t>
            </a:r>
            <a:endPar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indent="0">
              <a:buNone/>
            </a:pPr>
            <a:r>
              <a:rPr lang="en-GB" sz="1600" b="1" dirty="0">
                <a:latin typeface="Calibri" panose="020F0502020204030204" pitchFamily="34" charset="0"/>
                <a:cs typeface="Calibri" panose="020F0502020204030204" pitchFamily="34" charset="0"/>
              </a:rPr>
              <a:t>Mindful Gnats</a:t>
            </a:r>
            <a:r>
              <a:rPr lang="en-GB" sz="1600" dirty="0">
                <a:latin typeface="Calibri" panose="020F0502020204030204" pitchFamily="34" charset="0"/>
                <a:cs typeface="Calibri" panose="020F0502020204030204" pitchFamily="34" charset="0"/>
              </a:rPr>
              <a:t> is an app designed to teach young people simple mindfulness and relaxation skills. It can be used to help mindfulness practice when playing the Mindful Gnats desktop game (see www.peskygnats.com for details) or as a stand alone aid to mindful practice. These skills can help to reduce stress, and improve awareness of your body, mind and world. </a:t>
            </a:r>
          </a:p>
          <a:p>
            <a:pPr marL="0" indent="0">
              <a:buNone/>
            </a:pPr>
            <a:r>
              <a:rPr lang="en-GB" sz="1600" b="1" dirty="0">
                <a:latin typeface="Calibri" panose="020F0502020204030204" pitchFamily="34" charset="0"/>
                <a:cs typeface="Calibri" panose="020F0502020204030204" pitchFamily="34" charset="0"/>
              </a:rPr>
              <a:t>Headspace</a:t>
            </a:r>
            <a:r>
              <a:rPr lang="en-GB" sz="1600" dirty="0">
                <a:latin typeface="Calibri" panose="020F0502020204030204" pitchFamily="34" charset="0"/>
                <a:cs typeface="Calibri" panose="020F0502020204030204" pitchFamily="34" charset="0"/>
              </a:rPr>
              <a:t> – mindfulness app with a kids section.</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The Worry Box">
            <a:extLst>
              <a:ext uri="{FF2B5EF4-FFF2-40B4-BE49-F238E27FC236}">
                <a16:creationId xmlns:a16="http://schemas.microsoft.com/office/drawing/2014/main" id="{81470C63-BE23-4CD9-9DBB-EA6A8F5A9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912" y="2158620"/>
            <a:ext cx="828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smiling minds app">
            <a:extLst>
              <a:ext uri="{FF2B5EF4-FFF2-40B4-BE49-F238E27FC236}">
                <a16:creationId xmlns:a16="http://schemas.microsoft.com/office/drawing/2014/main" id="{95F58518-EF3E-4235-B6CF-A677A5E49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5460" y="3265501"/>
            <a:ext cx="861788" cy="861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Image result for stop breathe and think kids app focus calm and sleep">
            <a:extLst>
              <a:ext uri="{FF2B5EF4-FFF2-40B4-BE49-F238E27FC236}">
                <a16:creationId xmlns:a16="http://schemas.microsoft.com/office/drawing/2014/main" id="{E28DDB9E-E0D0-4953-A736-77DB07AD0F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572558" y="4132262"/>
            <a:ext cx="8286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76F0A4D-1057-449E-9E33-478F84C64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819" y="4926635"/>
            <a:ext cx="1607858" cy="786398"/>
          </a:xfrm>
          <a:prstGeom prst="rect">
            <a:avLst/>
          </a:prstGeom>
        </p:spPr>
      </p:pic>
      <p:pic>
        <p:nvPicPr>
          <p:cNvPr id="1026" name="Picture 2" descr="See the source image">
            <a:extLst>
              <a:ext uri="{FF2B5EF4-FFF2-40B4-BE49-F238E27FC236}">
                <a16:creationId xmlns:a16="http://schemas.microsoft.com/office/drawing/2014/main" id="{0F1EF191-C433-4CFC-B55B-39E2B9BFB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5432" y="5826852"/>
            <a:ext cx="1054926" cy="9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9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Aims</a:t>
            </a:r>
            <a:endParaRPr lang="en-GB" sz="6600" dirty="0">
              <a:latin typeface="Modern Love" panose="04090805081005020601" pitchFamily="82" charset="0"/>
            </a:endParaRPr>
          </a:p>
        </p:txBody>
      </p:sp>
      <p:sp>
        <p:nvSpPr>
          <p:cNvPr id="6" name="Content Placeholder 2">
            <a:extLst>
              <a:ext uri="{FF2B5EF4-FFF2-40B4-BE49-F238E27FC236}">
                <a16:creationId xmlns:a16="http://schemas.microsoft.com/office/drawing/2014/main" id="{CB007B1A-14D6-49E4-BFFF-A19C46E7C4E8}"/>
              </a:ext>
            </a:extLst>
          </p:cNvPr>
          <p:cNvSpPr>
            <a:spLocks noGrp="1"/>
          </p:cNvSpPr>
          <p:nvPr>
            <p:ph idx="1"/>
          </p:nvPr>
        </p:nvSpPr>
        <p:spPr>
          <a:xfrm>
            <a:off x="4615324" y="2412312"/>
            <a:ext cx="7128183" cy="4016220"/>
          </a:xfrm>
        </p:spPr>
        <p:txBody>
          <a:bodyPr>
            <a:normAutofit fontScale="92500" lnSpcReduction="10000"/>
          </a:bodyPr>
          <a:lstStyle/>
          <a:p>
            <a:pPr>
              <a:lnSpc>
                <a:spcPct val="100000"/>
              </a:lnSpc>
            </a:pPr>
            <a:r>
              <a:rPr lang="en-US">
                <a:latin typeface="Calibri" panose="020F0502020204030204" pitchFamily="34" charset="0"/>
                <a:cs typeface="Calibri" panose="020F0502020204030204" pitchFamily="34" charset="0"/>
              </a:rPr>
              <a:t>To know </a:t>
            </a:r>
            <a:r>
              <a:rPr lang="en-US" dirty="0">
                <a:latin typeface="Calibri" panose="020F0502020204030204" pitchFamily="34" charset="0"/>
                <a:cs typeface="Calibri" panose="020F0502020204030204" pitchFamily="34" charset="0"/>
              </a:rPr>
              <a:t>the difference between </a:t>
            </a:r>
            <a:r>
              <a:rPr lang="en-US" b="1" dirty="0">
                <a:latin typeface="Calibri" panose="020F0502020204030204" pitchFamily="34" charset="0"/>
                <a:cs typeface="Calibri" panose="020F0502020204030204" pitchFamily="34" charset="0"/>
              </a:rPr>
              <a:t>feelings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emotions</a:t>
            </a:r>
            <a:r>
              <a:rPr lang="en-US" dirty="0">
                <a:latin typeface="Calibri" panose="020F0502020204030204" pitchFamily="34" charset="0"/>
                <a:cs typeface="Calibri" panose="020F0502020204030204" pitchFamily="34" charset="0"/>
              </a:rPr>
              <a:t>.</a:t>
            </a:r>
          </a:p>
          <a:p>
            <a:pPr>
              <a:lnSpc>
                <a:spcPct val="100000"/>
              </a:lnSpc>
            </a:pPr>
            <a:r>
              <a:rPr lang="en-US" dirty="0">
                <a:latin typeface="Calibri" panose="020F0502020204030204" pitchFamily="34" charset="0"/>
                <a:cs typeface="Calibri" panose="020F0502020204030204" pitchFamily="34" charset="0"/>
              </a:rPr>
              <a:t>To understand that children may </a:t>
            </a:r>
            <a:r>
              <a:rPr lang="en-US" b="1" dirty="0">
                <a:latin typeface="Calibri" panose="020F0502020204030204" pitchFamily="34" charset="0"/>
                <a:cs typeface="Calibri" panose="020F0502020204030204" pitchFamily="34" charset="0"/>
              </a:rPr>
              <a:t>communicate their emotions and difficulties through their behaviour</a:t>
            </a:r>
            <a:r>
              <a:rPr lang="en-US" dirty="0">
                <a:latin typeface="Calibri" panose="020F0502020204030204" pitchFamily="34" charset="0"/>
                <a:cs typeface="Calibri" panose="020F0502020204030204" pitchFamily="34" charset="0"/>
              </a:rPr>
              <a:t>.</a:t>
            </a:r>
          </a:p>
          <a:p>
            <a:pPr>
              <a:lnSpc>
                <a:spcPct val="100000"/>
              </a:lnSpc>
            </a:pPr>
            <a:r>
              <a:rPr lang="en-US" dirty="0">
                <a:latin typeface="Calibri" panose="020F0502020204030204" pitchFamily="34" charset="0"/>
                <a:cs typeface="Calibri" panose="020F0502020204030204" pitchFamily="34" charset="0"/>
              </a:rPr>
              <a:t>To understand </a:t>
            </a:r>
            <a:r>
              <a:rPr lang="en-US" b="1" dirty="0">
                <a:latin typeface="Calibri" panose="020F0502020204030204" pitchFamily="34" charset="0"/>
                <a:cs typeface="Calibri" panose="020F0502020204030204" pitchFamily="34" charset="0"/>
              </a:rPr>
              <a:t>anger</a:t>
            </a:r>
            <a:r>
              <a:rPr lang="en-US" dirty="0">
                <a:latin typeface="Calibri" panose="020F0502020204030204" pitchFamily="34" charset="0"/>
                <a:cs typeface="Calibri" panose="020F0502020204030204" pitchFamily="34" charset="0"/>
              </a:rPr>
              <a:t> and how to support this.</a:t>
            </a:r>
          </a:p>
          <a:p>
            <a:pPr>
              <a:lnSpc>
                <a:spcPct val="100000"/>
              </a:lnSpc>
            </a:pPr>
            <a:r>
              <a:rPr lang="en-US" dirty="0">
                <a:latin typeface="Calibri" panose="020F0502020204030204" pitchFamily="34" charset="0"/>
                <a:cs typeface="Calibri" panose="020F0502020204030204" pitchFamily="34" charset="0"/>
              </a:rPr>
              <a:t>To know some </a:t>
            </a:r>
            <a:r>
              <a:rPr lang="en-US" b="1" dirty="0">
                <a:latin typeface="Calibri" panose="020F0502020204030204" pitchFamily="34" charset="0"/>
                <a:cs typeface="Calibri" panose="020F0502020204030204" pitchFamily="34" charset="0"/>
              </a:rPr>
              <a:t>practical strategies </a:t>
            </a:r>
            <a:r>
              <a:rPr lang="en-US" dirty="0">
                <a:latin typeface="Calibri" panose="020F0502020204030204" pitchFamily="34" charset="0"/>
                <a:cs typeface="Calibri" panose="020F0502020204030204" pitchFamily="34" charset="0"/>
              </a:rPr>
              <a:t>that can be used to support children to manage their emotions.</a:t>
            </a:r>
          </a:p>
        </p:txBody>
      </p:sp>
      <p:pic>
        <p:nvPicPr>
          <p:cNvPr id="9" name="Picture 1">
            <a:extLst>
              <a:ext uri="{FF2B5EF4-FFF2-40B4-BE49-F238E27FC236}">
                <a16:creationId xmlns:a16="http://schemas.microsoft.com/office/drawing/2014/main" id="{AE7B0F92-D197-41C9-8682-73B5B3A96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Aim High Clip Art">
            <a:extLst>
              <a:ext uri="{FF2B5EF4-FFF2-40B4-BE49-F238E27FC236}">
                <a16:creationId xmlns:a16="http://schemas.microsoft.com/office/drawing/2014/main" id="{07DD2F24-857E-4519-B7B7-005BD023B6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4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3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1398504"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Open Minds </a:t>
            </a:r>
            <a:r>
              <a:rPr lang="en-US" sz="1800" dirty="0">
                <a:latin typeface="Calibri" panose="020F0502020204030204" pitchFamily="34" charset="0"/>
                <a:cs typeface="Calibri" panose="020F0502020204030204" pitchFamily="34" charset="0"/>
              </a:rPr>
              <a:t>website – advice and resources for young people, parents and schools. </a:t>
            </a:r>
          </a:p>
          <a:p>
            <a:pPr marL="0" indent="0">
              <a:buNone/>
            </a:pPr>
            <a:r>
              <a:rPr lang="en-US" sz="1800" dirty="0">
                <a:latin typeface="Calibri" panose="020F0502020204030204" pitchFamily="34" charset="0"/>
                <a:cs typeface="Calibri" panose="020F0502020204030204" pitchFamily="34" charset="0"/>
                <a:hlinkClick r:id="rId3"/>
              </a:rPr>
              <a:t>www.openmindscalderdale.org.uk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Mentally Healthy Schools </a:t>
            </a:r>
            <a:r>
              <a:rPr lang="en-US" sz="1800" dirty="0">
                <a:latin typeface="Calibri" panose="020F0502020204030204" pitchFamily="34" charset="0"/>
                <a:cs typeface="Calibri" panose="020F0502020204030204" pitchFamily="34" charset="0"/>
              </a:rPr>
              <a:t>website by Anna Freud – resources for young people and schools.</a:t>
            </a:r>
          </a:p>
          <a:p>
            <a:pPr marL="0" indent="0">
              <a:buNone/>
            </a:pPr>
            <a:r>
              <a:rPr lang="en-US" sz="1800" dirty="0">
                <a:latin typeface="Calibri" panose="020F0502020204030204" pitchFamily="34" charset="0"/>
                <a:cs typeface="Calibri" panose="020F0502020204030204" pitchFamily="34" charset="0"/>
                <a:hlinkClick r:id="rId4"/>
              </a:rPr>
              <a:t>www.mentallyhealthyschools.org.uk</a:t>
            </a: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err="1">
                <a:latin typeface="Calibri" panose="020F0502020204030204" pitchFamily="34" charset="0"/>
                <a:cs typeface="Calibri" panose="020F0502020204030204" pitchFamily="34" charset="0"/>
              </a:rPr>
              <a:t>Kooth</a:t>
            </a:r>
            <a:r>
              <a:rPr lang="en-US" sz="1800" dirty="0">
                <a:latin typeface="Calibri" panose="020F0502020204030204" pitchFamily="34" charset="0"/>
                <a:cs typeface="Calibri" panose="020F0502020204030204" pitchFamily="34" charset="0"/>
              </a:rPr>
              <a:t> – safe, online, anonymous counselling for 10—25 year </a:t>
            </a:r>
            <a:r>
              <a:rPr lang="en-US" sz="1800" dirty="0" err="1">
                <a:latin typeface="Calibri" panose="020F0502020204030204" pitchFamily="34" charset="0"/>
                <a:cs typeface="Calibri" panose="020F0502020204030204" pitchFamily="34" charset="0"/>
              </a:rPr>
              <a:t>olds</a:t>
            </a:r>
            <a:r>
              <a:rPr lang="en-US" sz="1800" dirty="0">
                <a:latin typeface="Calibri" panose="020F0502020204030204" pitchFamily="34" charset="0"/>
                <a:cs typeface="Calibri" panose="020F0502020204030204" pitchFamily="34" charset="0"/>
              </a:rPr>
              <a:t>.</a:t>
            </a:r>
          </a:p>
          <a:p>
            <a:pPr marL="0" indent="0">
              <a:buNone/>
            </a:pPr>
            <a:r>
              <a:rPr lang="en-US" sz="1800" dirty="0">
                <a:latin typeface="Calibri" panose="020F0502020204030204" pitchFamily="34" charset="0"/>
                <a:cs typeface="Calibri" panose="020F0502020204030204" pitchFamily="34" charset="0"/>
                <a:hlinkClick r:id="rId5"/>
              </a:rPr>
              <a:t>www.kooth.com</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Time Out </a:t>
            </a:r>
            <a:r>
              <a:rPr lang="en-US" sz="1800" dirty="0">
                <a:latin typeface="Calibri" panose="020F0502020204030204" pitchFamily="34" charset="0"/>
                <a:cs typeface="Calibri" panose="020F0502020204030204" pitchFamily="34" charset="0"/>
              </a:rPr>
              <a:t>– simple guidance around emotional wellbeing, managing worries and looking after yourself. 10 – 19 years.</a:t>
            </a:r>
          </a:p>
          <a:p>
            <a:pPr marL="0" indent="0">
              <a:buNone/>
            </a:pPr>
            <a:r>
              <a:rPr lang="en-US" sz="1800" dirty="0">
                <a:latin typeface="Calibri" panose="020F0502020204030204" pitchFamily="34" charset="0"/>
                <a:cs typeface="Calibri" panose="020F0502020204030204" pitchFamily="34" charset="0"/>
                <a:hlinkClick r:id="rId6"/>
              </a:rPr>
              <a:t>www.timeoutcalderdale.co.uk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3A7EE421-9816-40C8-A802-C66F80F09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0887" y="2113081"/>
            <a:ext cx="1436370" cy="5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DA11E2-FDFB-40DA-9B18-248229F3A341}"/>
              </a:ext>
            </a:extLst>
          </p:cNvPr>
          <p:cNvPicPr>
            <a:picLocks noChangeAspect="1"/>
          </p:cNvPicPr>
          <p:nvPr/>
        </p:nvPicPr>
        <p:blipFill>
          <a:blip r:embed="rId8"/>
          <a:stretch>
            <a:fillRect/>
          </a:stretch>
        </p:blipFill>
        <p:spPr>
          <a:xfrm>
            <a:off x="7146925" y="4491387"/>
            <a:ext cx="1633855" cy="816928"/>
          </a:xfrm>
          <a:prstGeom prst="rect">
            <a:avLst/>
          </a:prstGeom>
        </p:spPr>
      </p:pic>
      <p:pic>
        <p:nvPicPr>
          <p:cNvPr id="11" name="Picture 10">
            <a:extLst>
              <a:ext uri="{FF2B5EF4-FFF2-40B4-BE49-F238E27FC236}">
                <a16:creationId xmlns:a16="http://schemas.microsoft.com/office/drawing/2014/main" id="{EADCF983-BB2F-4E11-B67A-7E70D615B7B8}"/>
              </a:ext>
            </a:extLst>
          </p:cNvPr>
          <p:cNvPicPr>
            <a:picLocks noChangeAspect="1"/>
          </p:cNvPicPr>
          <p:nvPr/>
        </p:nvPicPr>
        <p:blipFill>
          <a:blip r:embed="rId9"/>
          <a:stretch>
            <a:fillRect/>
          </a:stretch>
        </p:blipFill>
        <p:spPr>
          <a:xfrm>
            <a:off x="10262235" y="5127478"/>
            <a:ext cx="1558290" cy="791918"/>
          </a:xfrm>
          <a:prstGeom prst="rect">
            <a:avLst/>
          </a:prstGeom>
        </p:spPr>
      </p:pic>
    </p:spTree>
    <p:extLst>
      <p:ext uri="{BB962C8B-B14F-4D97-AF65-F5344CB8AC3E}">
        <p14:creationId xmlns:p14="http://schemas.microsoft.com/office/powerpoint/2010/main" val="3296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39937" y="1881252"/>
            <a:ext cx="10371066" cy="4471098"/>
          </a:xfrm>
        </p:spPr>
        <p:txBody>
          <a:bodyPr>
            <a:noAutofit/>
          </a:bodyPr>
          <a:lstStyle/>
          <a:p>
            <a:pPr marL="0" indent="0">
              <a:buNone/>
            </a:pPr>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specialist advice and support to those who identify or are questioning their sexual and/or gender identity. 8-25 years.</a:t>
            </a:r>
          </a:p>
          <a:p>
            <a:pPr marL="0" indent="0">
              <a:buNone/>
            </a:pPr>
            <a:r>
              <a:rPr lang="en-GB" sz="1600" dirty="0">
                <a:latin typeface="Calibri" panose="020F0502020204030204" pitchFamily="34" charset="0"/>
                <a:cs typeface="Calibri" panose="020F0502020204030204" pitchFamily="34" charset="0"/>
              </a:rPr>
              <a:t>Contact details: 01422 371993 or PositiveIdentities@barnardos.org.uk</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with a wellbeing officer or a 1:1 walk and talk service. 5-17 years.</a:t>
            </a:r>
          </a:p>
          <a:p>
            <a:pPr marL="0" indent="0">
              <a:buNone/>
            </a:pPr>
            <a:r>
              <a:rPr lang="en-GB" sz="1600" dirty="0">
                <a:latin typeface="Calibri" panose="020F0502020204030204" pitchFamily="34" charset="0"/>
                <a:cs typeface="Calibri" panose="020F0502020204030204" pitchFamily="34" charset="0"/>
              </a:rPr>
              <a:t>Contact details: 01422 730015 or support@invictuswellbeing.com</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pPr marL="0" indent="0">
              <a:buNone/>
            </a:pPr>
            <a:r>
              <a:rPr lang="en-GB" sz="1600" dirty="0">
                <a:latin typeface="Calibri" panose="020F0502020204030204" pitchFamily="34" charset="0"/>
                <a:cs typeface="Calibri" panose="020F0502020204030204" pitchFamily="34" charset="0"/>
              </a:rPr>
              <a:t>Contact details: 01422 415550</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Calderdale School Nursing Team</a:t>
            </a:r>
            <a:r>
              <a:rPr lang="en-US" sz="1600" dirty="0">
                <a:latin typeface="Calibri" panose="020F0502020204030204" pitchFamily="34" charset="0"/>
                <a:cs typeface="Calibri" panose="020F0502020204030204" pitchFamily="34" charset="0"/>
              </a:rPr>
              <a:t> -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p>
          <a:p>
            <a:pPr marL="0" indent="0">
              <a:buNone/>
            </a:pPr>
            <a:r>
              <a:rPr lang="en-GB" sz="1600" dirty="0">
                <a:latin typeface="Calibri" panose="020F0502020204030204" pitchFamily="34" charset="0"/>
                <a:cs typeface="Calibri" panose="020F0502020204030204" pitchFamily="34" charset="0"/>
              </a:rPr>
              <a:t>Contact details: </a:t>
            </a:r>
            <a:r>
              <a:rPr lang="en-GB" sz="1600" dirty="0">
                <a:effectLst/>
                <a:latin typeface="Calibri" panose="020F0502020204030204" pitchFamily="34" charset="0"/>
                <a:ea typeface="Calibri" panose="020F0502020204030204" pitchFamily="34" charset="0"/>
                <a:cs typeface="Calibri" panose="020F0502020204030204" pitchFamily="34" charset="0"/>
              </a:rPr>
              <a:t>030 3330 9974 (duty line) or online referral via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online referral form</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71689F-8AEA-4331-8A3C-0981B475F5F3}"/>
              </a:ext>
            </a:extLst>
          </p:cNvPr>
          <p:cNvPicPr>
            <a:picLocks noChangeAspect="1"/>
          </p:cNvPicPr>
          <p:nvPr/>
        </p:nvPicPr>
        <p:blipFill>
          <a:blip r:embed="rId5"/>
          <a:stretch>
            <a:fillRect/>
          </a:stretch>
        </p:blipFill>
        <p:spPr>
          <a:xfrm>
            <a:off x="9769733" y="3297090"/>
            <a:ext cx="1246188" cy="1196340"/>
          </a:xfrm>
          <a:prstGeom prst="rect">
            <a:avLst/>
          </a:prstGeom>
        </p:spPr>
      </p:pic>
      <p:pic>
        <p:nvPicPr>
          <p:cNvPr id="11" name="Picture 10">
            <a:extLst>
              <a:ext uri="{FF2B5EF4-FFF2-40B4-BE49-F238E27FC236}">
                <a16:creationId xmlns:a16="http://schemas.microsoft.com/office/drawing/2014/main" id="{1B16CE15-EC48-4D68-9F14-A6155AADA5AE}"/>
              </a:ext>
            </a:extLst>
          </p:cNvPr>
          <p:cNvPicPr>
            <a:picLocks noChangeAspect="1"/>
          </p:cNvPicPr>
          <p:nvPr/>
        </p:nvPicPr>
        <p:blipFill>
          <a:blip r:embed="rId6"/>
          <a:stretch>
            <a:fillRect/>
          </a:stretch>
        </p:blipFill>
        <p:spPr>
          <a:xfrm>
            <a:off x="10574433" y="1915159"/>
            <a:ext cx="1390033" cy="1196340"/>
          </a:xfrm>
          <a:prstGeom prst="rect">
            <a:avLst/>
          </a:prstGeom>
        </p:spPr>
      </p:pic>
      <p:pic>
        <p:nvPicPr>
          <p:cNvPr id="6" name="Picture 5">
            <a:extLst>
              <a:ext uri="{FF2B5EF4-FFF2-40B4-BE49-F238E27FC236}">
                <a16:creationId xmlns:a16="http://schemas.microsoft.com/office/drawing/2014/main" id="{9964D7A9-EA55-43EC-838F-1DEED6B6FFF4}"/>
              </a:ext>
            </a:extLst>
          </p:cNvPr>
          <p:cNvPicPr>
            <a:picLocks noChangeAspect="1"/>
          </p:cNvPicPr>
          <p:nvPr/>
        </p:nvPicPr>
        <p:blipFill>
          <a:blip r:embed="rId7"/>
          <a:stretch>
            <a:fillRect/>
          </a:stretch>
        </p:blipFill>
        <p:spPr>
          <a:xfrm>
            <a:off x="7910822" y="4258255"/>
            <a:ext cx="1653993" cy="1308101"/>
          </a:xfrm>
          <a:prstGeom prst="rect">
            <a:avLst/>
          </a:prstGeom>
        </p:spPr>
      </p:pic>
    </p:spTree>
    <p:extLst>
      <p:ext uri="{BB962C8B-B14F-4D97-AF65-F5344CB8AC3E}">
        <p14:creationId xmlns:p14="http://schemas.microsoft.com/office/powerpoint/2010/main" val="38960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0371066"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Calderdale Young </a:t>
            </a:r>
            <a:r>
              <a:rPr lang="en-US" sz="1800" b="1" dirty="0" err="1">
                <a:latin typeface="Calibri" panose="020F0502020204030204" pitchFamily="34" charset="0"/>
                <a:cs typeface="Calibri" panose="020F0502020204030204" pitchFamily="34" charset="0"/>
              </a:rPr>
              <a:t>Carer’s</a:t>
            </a:r>
            <a:r>
              <a:rPr lang="en-US" sz="1800" b="1" dirty="0">
                <a:latin typeface="Calibri" panose="020F0502020204030204" pitchFamily="34" charset="0"/>
                <a:cs typeface="Calibri" panose="020F0502020204030204" pitchFamily="34" charset="0"/>
              </a:rPr>
              <a:t> Service </a:t>
            </a:r>
            <a:r>
              <a:rPr lang="en-US" sz="1800" dirty="0">
                <a:latin typeface="Calibri" panose="020F0502020204030204" pitchFamily="34" charset="0"/>
                <a:cs typeface="Calibri" panose="020F0502020204030204" pitchFamily="34" charset="0"/>
              </a:rPr>
              <a:t>– advice and guidance on being a young </a:t>
            </a:r>
            <a:r>
              <a:rPr lang="en-US" sz="1800" dirty="0" err="1">
                <a:latin typeface="Calibri" panose="020F0502020204030204" pitchFamily="34" charset="0"/>
                <a:cs typeface="Calibri" panose="020F0502020204030204" pitchFamily="34" charset="0"/>
              </a:rPr>
              <a:t>carer</a:t>
            </a:r>
            <a:r>
              <a:rPr lang="en-US" sz="1800" dirty="0">
                <a:latin typeface="Calibri" panose="020F0502020204030204" pitchFamily="34" charset="0"/>
                <a:cs typeface="Calibri" panose="020F0502020204030204" pitchFamily="34" charset="0"/>
              </a:rPr>
              <a:t>. 8-18 years.</a:t>
            </a:r>
          </a:p>
          <a:p>
            <a:pPr marL="0" indent="0">
              <a:buNone/>
            </a:pPr>
            <a:r>
              <a:rPr lang="en-GB" sz="1800" dirty="0">
                <a:latin typeface="Calibri" panose="020F0502020204030204" pitchFamily="34" charset="0"/>
                <a:cs typeface="Calibri" panose="020F0502020204030204" pitchFamily="34" charset="0"/>
              </a:rPr>
              <a:t>Contact details: 01422 261208 or </a:t>
            </a:r>
            <a:r>
              <a:rPr lang="en-GB" sz="1800" dirty="0">
                <a:latin typeface="Calibri" panose="020F0502020204030204" pitchFamily="34" charset="0"/>
                <a:cs typeface="Calibri" panose="020F0502020204030204" pitchFamily="34" charset="0"/>
                <a:hlinkClick r:id="rId3"/>
              </a:rPr>
              <a:t>www.calderdale.gov.uk/ycs</a:t>
            </a:r>
            <a:r>
              <a:rPr lang="en-GB" sz="1800" dirty="0">
                <a:latin typeface="Calibri" panose="020F0502020204030204" pitchFamily="34" charset="0"/>
                <a:cs typeface="Calibri" panose="020F0502020204030204" pitchFamily="34" charset="0"/>
              </a:rPr>
              <a:t> </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cs typeface="Calibri" panose="020F0502020204030204" pitchFamily="34" charset="0"/>
              </a:rPr>
              <a:t>Noah’s Ark </a:t>
            </a:r>
            <a:r>
              <a:rPr lang="en-GB" sz="1800" dirty="0">
                <a:latin typeface="Calibri" panose="020F0502020204030204" pitchFamily="34" charset="0"/>
                <a:cs typeface="Calibri" panose="020F0502020204030204" pitchFamily="34" charset="0"/>
              </a:rPr>
              <a:t>– therapeutic services for young people and bereavement support group. Paid service.</a:t>
            </a:r>
          </a:p>
          <a:p>
            <a:pPr marL="0" indent="0">
              <a:buNone/>
            </a:pPr>
            <a:r>
              <a:rPr lang="en-US" sz="1800" dirty="0">
                <a:latin typeface="Calibri" panose="020F0502020204030204" pitchFamily="34" charset="0"/>
                <a:cs typeface="Calibri" panose="020F0502020204030204" pitchFamily="34" charset="0"/>
                <a:hlinkClick r:id="rId4"/>
              </a:rPr>
              <a:t>www.noahsarkcentre.org.uk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Open Minds (CAMHS) </a:t>
            </a:r>
            <a:r>
              <a:rPr lang="en-US" sz="1800" dirty="0">
                <a:latin typeface="Calibri" panose="020F0502020204030204" pitchFamily="34" charset="0"/>
                <a:cs typeface="Calibri" panose="020F0502020204030204" pitchFamily="34" charset="0"/>
              </a:rPr>
              <a:t>– signposting, advice and mental health interventions for children aged 5-18 years. Also offers consultation, support, advice, training and referral guidance to parents/</a:t>
            </a:r>
            <a:r>
              <a:rPr lang="en-US" sz="1800" dirty="0" err="1">
                <a:latin typeface="Calibri" panose="020F0502020204030204" pitchFamily="34" charset="0"/>
                <a:cs typeface="Calibri" panose="020F0502020204030204" pitchFamily="34" charset="0"/>
              </a:rPr>
              <a:t>carers</a:t>
            </a:r>
            <a:r>
              <a:rPr lang="en-US" sz="1800" dirty="0">
                <a:latin typeface="Calibri" panose="020F0502020204030204" pitchFamily="34" charset="0"/>
                <a:cs typeface="Calibri" panose="020F0502020204030204" pitchFamily="34" charset="0"/>
              </a:rPr>
              <a:t>, young people and professionals.</a:t>
            </a:r>
          </a:p>
          <a:p>
            <a:pPr marL="0" indent="0">
              <a:buNone/>
            </a:pPr>
            <a:r>
              <a:rPr lang="en-US" sz="1800" dirty="0">
                <a:latin typeface="Calibri" panose="020F0502020204030204" pitchFamily="34" charset="0"/>
                <a:cs typeface="Calibri" panose="020F0502020204030204" pitchFamily="34" charset="0"/>
              </a:rPr>
              <a:t>Contact details: 01422 300 001. </a:t>
            </a:r>
            <a:r>
              <a:rPr lang="en-US" sz="1800" dirty="0">
                <a:latin typeface="Calibri" panose="020F0502020204030204" pitchFamily="34" charset="0"/>
                <a:cs typeface="Calibri" panose="020F0502020204030204" pitchFamily="34" charset="0"/>
                <a:hlinkClick r:id="rId5"/>
              </a:rPr>
              <a:t>www.openmindscamhs.org.uk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6E748C-ED15-4158-A2A2-B395BAAEE001}"/>
              </a:ext>
            </a:extLst>
          </p:cNvPr>
          <p:cNvPicPr>
            <a:picLocks noChangeAspect="1"/>
          </p:cNvPicPr>
          <p:nvPr/>
        </p:nvPicPr>
        <p:blipFill>
          <a:blip r:embed="rId7"/>
          <a:stretch>
            <a:fillRect/>
          </a:stretch>
        </p:blipFill>
        <p:spPr>
          <a:xfrm>
            <a:off x="9436954" y="1967919"/>
            <a:ext cx="1235402" cy="1145265"/>
          </a:xfrm>
          <a:prstGeom prst="rect">
            <a:avLst/>
          </a:prstGeom>
        </p:spPr>
      </p:pic>
    </p:spTree>
    <p:extLst>
      <p:ext uri="{BB962C8B-B14F-4D97-AF65-F5344CB8AC3E}">
        <p14:creationId xmlns:p14="http://schemas.microsoft.com/office/powerpoint/2010/main" val="186500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8881" y="639192"/>
            <a:ext cx="4904669" cy="3666107"/>
          </a:xfrm>
        </p:spPr>
        <p:txBody>
          <a:bodyPr vert="horz" lIns="91440" tIns="45720" rIns="91440" bIns="45720" rtlCol="0" anchor="b">
            <a:normAutofit/>
          </a:bodyPr>
          <a:lstStyle/>
          <a:p>
            <a:r>
              <a:rPr lang="en-US" sz="6000" dirty="0">
                <a:latin typeface="Modern Love" panose="04090805081005020601" pitchFamily="82" charset="0"/>
              </a:rPr>
              <a:t>Thank you for listening!</a:t>
            </a: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type="body" idx="1"/>
          </p:nvPr>
        </p:nvSpPr>
        <p:spPr>
          <a:xfrm>
            <a:off x="638882" y="4631161"/>
            <a:ext cx="3571810" cy="1559327"/>
          </a:xfrm>
        </p:spPr>
        <p:txBody>
          <a:bodyPr vert="horz" lIns="91440" tIns="45720" rIns="91440" bIns="45720" rtlCol="0">
            <a:normAutofit/>
          </a:bodyPr>
          <a:lstStyle/>
          <a:p>
            <a:r>
              <a:rPr lang="en-US">
                <a:solidFill>
                  <a:schemeClr val="tx1"/>
                </a:solidFill>
              </a:rPr>
              <a:t>	</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3D1B103C-CBA7-426D-B4B4-944ED065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3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000" dirty="0">
                <a:latin typeface="Modern Love" panose="04090805081005020601" pitchFamily="82" charset="0"/>
              </a:rPr>
              <a:t>Feelings &amp; Emotions </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5303520" y="2800462"/>
            <a:ext cx="6596742" cy="40575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Emotions</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how we feel about something and how our body reacts.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GB" sz="32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Feelings</a:t>
            </a:r>
            <a:r>
              <a:rPr kumimoji="0" lang="en-GB"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how we experience our emotions and give meaning to them. They are different for everyone.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3200" dirty="0">
                <a:solidFill>
                  <a:prstClr val="black"/>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1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(Mind.org.uk)</a:t>
            </a:r>
            <a:endParaRPr kumimoji="0" lang="en-GB" sz="3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2" descr="Image result for clip art sad teenager">
            <a:extLst>
              <a:ext uri="{FF2B5EF4-FFF2-40B4-BE49-F238E27FC236}">
                <a16:creationId xmlns:a16="http://schemas.microsoft.com/office/drawing/2014/main" id="{6911208F-6DFD-4F14-BF28-148838070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45" r="7508"/>
          <a:stretch/>
        </p:blipFill>
        <p:spPr bwMode="auto">
          <a:xfrm>
            <a:off x="669036" y="2555678"/>
            <a:ext cx="3620981" cy="300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9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000" dirty="0">
                <a:latin typeface="Modern Love" panose="04090805081005020601" pitchFamily="82" charset="0"/>
              </a:rPr>
              <a:t>Types of feelings</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E04DF63-0BE6-4AD1-B1BD-124B84D6D37B}"/>
              </a:ext>
            </a:extLst>
          </p:cNvPr>
          <p:cNvSpPr txBox="1">
            <a:spLocks/>
          </p:cNvSpPr>
          <p:nvPr/>
        </p:nvSpPr>
        <p:spPr>
          <a:xfrm>
            <a:off x="669037" y="2048176"/>
            <a:ext cx="10853927" cy="51673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3200" dirty="0">
                <a:solidFill>
                  <a:prstClr val="black"/>
                </a:solidFill>
                <a:latin typeface="Calibri" panose="020F0502020204030204" pitchFamily="34" charset="0"/>
                <a:cs typeface="Calibri" panose="020F0502020204030204" pitchFamily="34" charset="0"/>
              </a:rPr>
              <a:t>Different types of feelings might include:</a:t>
            </a:r>
          </a:p>
          <a:p>
            <a:pPr marL="0" marR="0" lvl="0" indent="0"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GB" sz="3200" dirty="0">
              <a:solidFill>
                <a:prstClr val="black"/>
              </a:solidFill>
              <a:latin typeface="Calibri" panose="020F0502020204030204" pitchFamily="34" charset="0"/>
              <a:cs typeface="Calibri" panose="020F0502020204030204" pitchFamily="34" charset="0"/>
            </a:endParaRPr>
          </a:p>
          <a:p>
            <a:pPr lvl="1">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feeling </a:t>
            </a: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yourself</a:t>
            </a:r>
          </a:p>
          <a:p>
            <a:pPr lvl="1">
              <a:defRPr/>
            </a:pPr>
            <a:r>
              <a:rPr lang="en-GB" sz="2600" dirty="0">
                <a:solidFill>
                  <a:prstClr val="black"/>
                </a:solidFill>
                <a:latin typeface="Calibri" panose="020F0502020204030204" pitchFamily="34" charset="0"/>
                <a:cs typeface="Calibri" panose="020F0502020204030204" pitchFamily="34" charset="0"/>
              </a:rPr>
              <a:t>Feeling </a:t>
            </a:r>
            <a:r>
              <a:rPr lang="en-GB" sz="2600" b="1" dirty="0">
                <a:solidFill>
                  <a:prstClr val="black"/>
                </a:solidFill>
                <a:latin typeface="Calibri" panose="020F0502020204030204" pitchFamily="34" charset="0"/>
                <a:cs typeface="Calibri" panose="020F0502020204030204" pitchFamily="34" charset="0"/>
              </a:rPr>
              <a:t>something isn’t right</a:t>
            </a:r>
          </a:p>
          <a:p>
            <a:pPr lvl="1">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Finding it </a:t>
            </a: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hard to enjoy things</a:t>
            </a:r>
          </a:p>
          <a:p>
            <a:pPr lvl="1">
              <a:defRPr/>
            </a:pPr>
            <a:r>
              <a:rPr lang="en-GB" sz="2600" dirty="0">
                <a:solidFill>
                  <a:prstClr val="black"/>
                </a:solidFill>
                <a:latin typeface="Calibri" panose="020F0502020204030204" pitchFamily="34" charset="0"/>
                <a:cs typeface="Calibri" panose="020F0502020204030204" pitchFamily="34" charset="0"/>
              </a:rPr>
              <a:t>Feeling </a:t>
            </a:r>
            <a:r>
              <a:rPr lang="en-GB" sz="2600" b="1" dirty="0">
                <a:solidFill>
                  <a:prstClr val="black"/>
                </a:solidFill>
                <a:latin typeface="Calibri" panose="020F0502020204030204" pitchFamily="34" charset="0"/>
                <a:cs typeface="Calibri" panose="020F0502020204030204" pitchFamily="34" charset="0"/>
              </a:rPr>
              <a:t>angry</a:t>
            </a:r>
            <a:r>
              <a:rPr lang="en-GB" sz="2600" dirty="0">
                <a:solidFill>
                  <a:prstClr val="black"/>
                </a:solidFill>
                <a:latin typeface="Calibri" panose="020F0502020204030204" pitchFamily="34" charset="0"/>
                <a:cs typeface="Calibri" panose="020F0502020204030204" pitchFamily="34" charset="0"/>
              </a:rPr>
              <a:t>, </a:t>
            </a:r>
            <a:r>
              <a:rPr lang="en-GB" sz="2600" b="1" dirty="0">
                <a:solidFill>
                  <a:prstClr val="black"/>
                </a:solidFill>
                <a:latin typeface="Calibri" panose="020F0502020204030204" pitchFamily="34" charset="0"/>
                <a:cs typeface="Calibri" panose="020F0502020204030204" pitchFamily="34" charset="0"/>
              </a:rPr>
              <a:t>worried</a:t>
            </a:r>
            <a:r>
              <a:rPr lang="en-GB" sz="2600" dirty="0">
                <a:solidFill>
                  <a:prstClr val="black"/>
                </a:solidFill>
                <a:latin typeface="Calibri" panose="020F0502020204030204" pitchFamily="34" charset="0"/>
                <a:cs typeface="Calibri" panose="020F0502020204030204" pitchFamily="34" charset="0"/>
              </a:rPr>
              <a:t> or </a:t>
            </a:r>
            <a:r>
              <a:rPr lang="en-GB" sz="2600" b="1" dirty="0">
                <a:solidFill>
                  <a:prstClr val="black"/>
                </a:solidFill>
                <a:latin typeface="Calibri" panose="020F0502020204030204" pitchFamily="34" charset="0"/>
                <a:cs typeface="Calibri" panose="020F0502020204030204" pitchFamily="34" charset="0"/>
              </a:rPr>
              <a:t>sad</a:t>
            </a:r>
          </a:p>
          <a:p>
            <a:pPr marL="0" indent="0">
              <a:buNone/>
              <a:defRPr/>
            </a:pPr>
            <a:endParaRPr lang="en-GB" sz="2200" dirty="0">
              <a:solidFill>
                <a:prstClr val="black"/>
              </a:solidFill>
              <a:latin typeface="Calibri" panose="020F0502020204030204" pitchFamily="34" charset="0"/>
              <a:cs typeface="Calibri" panose="020F0502020204030204" pitchFamily="34" charset="0"/>
            </a:endParaRPr>
          </a:p>
          <a:p>
            <a:pPr marL="0" indent="0">
              <a:buNone/>
              <a:defRPr/>
            </a:pPr>
            <a:endParaRPr lang="en-GB" sz="2200" dirty="0">
              <a:solidFill>
                <a:prstClr val="black"/>
              </a:solidFill>
              <a:latin typeface="Calibri" panose="020F0502020204030204" pitchFamily="34" charset="0"/>
              <a:cs typeface="Calibri" panose="020F0502020204030204" pitchFamily="34" charset="0"/>
            </a:endParaRPr>
          </a:p>
          <a:p>
            <a:pPr marL="0" indent="0">
              <a:buNone/>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(www.mind.org.uk)</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3D61E4F6-DBFA-12C8-1703-72AA2F94E11B}"/>
              </a:ext>
            </a:extLst>
          </p:cNvPr>
          <p:cNvSpPr txBox="1"/>
          <p:nvPr/>
        </p:nvSpPr>
        <p:spPr>
          <a:xfrm>
            <a:off x="6180581" y="3294773"/>
            <a:ext cx="5342382" cy="2893100"/>
          </a:xfrm>
          <a:prstGeom prst="rect">
            <a:avLst/>
          </a:prstGeom>
          <a:noFill/>
        </p:spPr>
        <p:txBody>
          <a:bodyPr wrap="square" rtlCol="0">
            <a:spAutoFit/>
          </a:bodyPr>
          <a:lstStyle/>
          <a:p>
            <a:pPr marL="742950" lvl="1" indent="-285750">
              <a:buFont typeface="Arial" panose="020B0604020202020204" pitchFamily="34" charset="0"/>
              <a:buChar char="•"/>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 </a:t>
            </a: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energetic</a:t>
            </a: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hyperactive</a:t>
            </a:r>
          </a:p>
          <a:p>
            <a:pPr marL="742950" lvl="1" indent="-285750">
              <a:buFont typeface="Arial" panose="020B0604020202020204" pitchFamily="34" charset="0"/>
              <a:buChar char="•"/>
              <a:defRPr/>
            </a:pPr>
            <a:r>
              <a:rPr lang="en-GB" sz="2600" dirty="0">
                <a:solidFill>
                  <a:prstClr val="black"/>
                </a:solidFill>
                <a:latin typeface="Calibri" panose="020F0502020204030204" pitchFamily="34" charset="0"/>
                <a:cs typeface="Calibri" panose="020F0502020204030204" pitchFamily="34" charset="0"/>
              </a:rPr>
              <a:t>Struggling to </a:t>
            </a:r>
            <a:r>
              <a:rPr lang="en-GB" sz="2600" b="1" dirty="0">
                <a:solidFill>
                  <a:prstClr val="black"/>
                </a:solidFill>
                <a:latin typeface="Calibri" panose="020F0502020204030204" pitchFamily="34" charset="0"/>
                <a:cs typeface="Calibri" panose="020F0502020204030204" pitchFamily="34" charset="0"/>
              </a:rPr>
              <a:t>concentrate</a:t>
            </a:r>
            <a:r>
              <a:rPr lang="en-GB" sz="2600" dirty="0">
                <a:solidFill>
                  <a:prstClr val="black"/>
                </a:solidFill>
                <a:latin typeface="Calibri" panose="020F0502020204030204" pitchFamily="34" charset="0"/>
                <a:cs typeface="Calibri" panose="020F0502020204030204" pitchFamily="34" charset="0"/>
              </a:rPr>
              <a:t> or </a:t>
            </a:r>
            <a:r>
              <a:rPr lang="en-GB" sz="2600" b="1" dirty="0">
                <a:solidFill>
                  <a:prstClr val="black"/>
                </a:solidFill>
                <a:latin typeface="Calibri" panose="020F0502020204030204" pitchFamily="34" charset="0"/>
                <a:cs typeface="Calibri" panose="020F0502020204030204" pitchFamily="34" charset="0"/>
              </a:rPr>
              <a:t>focus</a:t>
            </a:r>
          </a:p>
          <a:p>
            <a:pPr marL="742950" lvl="1" indent="-285750">
              <a:buFont typeface="Arial" panose="020B0604020202020204" pitchFamily="34" charset="0"/>
              <a:buChar char="•"/>
              <a:defRPr/>
            </a:pPr>
            <a:r>
              <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 </a:t>
            </a: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control</a:t>
            </a:r>
          </a:p>
          <a:p>
            <a:pPr marL="742950" lvl="1" indent="-285750">
              <a:buFont typeface="Arial" panose="020B0604020202020204" pitchFamily="34" charset="0"/>
              <a:buChar char="•"/>
              <a:defRPr/>
            </a:pPr>
            <a:r>
              <a:rPr lang="en-GB" sz="2600" dirty="0">
                <a:solidFill>
                  <a:prstClr val="black"/>
                </a:solidFill>
                <a:latin typeface="Calibri" panose="020F0502020204030204" pitchFamily="34" charset="0"/>
                <a:cs typeface="Calibri" panose="020F0502020204030204" pitchFamily="34" charset="0"/>
              </a:rPr>
              <a:t>Feeling like you want to </a:t>
            </a:r>
            <a:r>
              <a:rPr lang="en-GB" sz="2600" b="1" dirty="0">
                <a:solidFill>
                  <a:prstClr val="black"/>
                </a:solidFill>
                <a:latin typeface="Calibri" panose="020F0502020204030204" pitchFamily="34" charset="0"/>
                <a:cs typeface="Calibri" panose="020F0502020204030204" pitchFamily="34" charset="0"/>
              </a:rPr>
              <a:t>be alone</a:t>
            </a:r>
          </a:p>
          <a:p>
            <a:endParaRPr lang="en-GB" sz="2600" dirty="0"/>
          </a:p>
        </p:txBody>
      </p:sp>
    </p:spTree>
    <p:extLst>
      <p:ext uri="{BB962C8B-B14F-4D97-AF65-F5344CB8AC3E}">
        <p14:creationId xmlns:p14="http://schemas.microsoft.com/office/powerpoint/2010/main" val="368844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E8AA-26C8-449D-82D4-3A6A93F30BE9}"/>
              </a:ext>
            </a:extLst>
          </p:cNvPr>
          <p:cNvSpPr>
            <a:spLocks noGrp="1"/>
          </p:cNvSpPr>
          <p:nvPr>
            <p:ph type="title" idx="4294967295"/>
          </p:nvPr>
        </p:nvSpPr>
        <p:spPr>
          <a:xfrm>
            <a:off x="839787" y="1359688"/>
            <a:ext cx="10512425" cy="4138624"/>
          </a:xfrm>
        </p:spPr>
        <p:txBody>
          <a:bodyPr vert="horz" lIns="91440" tIns="45720" rIns="91440" bIns="45720" rtlCol="0" anchor="b">
            <a:normAutofit fontScale="90000"/>
          </a:bodyPr>
          <a:lstStyle/>
          <a:p>
            <a:pPr algn="ctr"/>
            <a:r>
              <a:rPr lang="en-US" sz="9600" dirty="0">
                <a:latin typeface="Modern Love" panose="04090805081005020601" pitchFamily="82" charset="0"/>
              </a:rPr>
              <a:t>What do you think can cause difficult feelings?</a:t>
            </a:r>
          </a:p>
        </p:txBody>
      </p:sp>
      <p:pic>
        <p:nvPicPr>
          <p:cNvPr id="7" name="Picture 1">
            <a:extLst>
              <a:ext uri="{FF2B5EF4-FFF2-40B4-BE49-F238E27FC236}">
                <a16:creationId xmlns:a16="http://schemas.microsoft.com/office/drawing/2014/main" id="{7EEB7DD8-0D5B-4092-9376-34585E399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99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4400" dirty="0">
                <a:latin typeface="Modern Love" panose="04090805081005020601" pitchFamily="82" charset="0"/>
              </a:rPr>
              <a:t>What can cause difficult feelings?</a:t>
            </a:r>
            <a:endParaRPr lang="en-GB" sz="44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457200" y="2207599"/>
            <a:ext cx="11208639" cy="42852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t>
            </a:r>
            <a:r>
              <a:rPr lang="en-US" dirty="0">
                <a:solidFill>
                  <a:prstClr val="black"/>
                </a:solidFill>
                <a:latin typeface="Calibri" panose="020F0502020204030204" pitchFamily="34" charset="0"/>
                <a:cs typeface="Calibri" panose="020F0502020204030204" pitchFamily="34" charset="0"/>
              </a:rPr>
              <a:t>are lots of things that can affect the way a young person feels: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1">
              <a:defRPr/>
            </a:pPr>
            <a:r>
              <a:rPr lang="en-US" dirty="0">
                <a:solidFill>
                  <a:prstClr val="black"/>
                </a:solidFill>
                <a:latin typeface="Calibri" panose="020F0502020204030204" pitchFamily="34" charset="0"/>
                <a:cs typeface="Calibri" panose="020F0502020204030204" pitchFamily="34" charset="0"/>
              </a:rPr>
              <a:t>Problems at </a:t>
            </a:r>
            <a:r>
              <a:rPr lang="en-US" b="1" dirty="0">
                <a:solidFill>
                  <a:prstClr val="black"/>
                </a:solidFill>
                <a:latin typeface="Calibri" panose="020F0502020204030204" pitchFamily="34" charset="0"/>
                <a:cs typeface="Calibri" panose="020F0502020204030204" pitchFamily="34" charset="0"/>
              </a:rPr>
              <a:t>home</a:t>
            </a:r>
            <a:r>
              <a:rPr lang="en-US" dirty="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school</a:t>
            </a:r>
            <a:r>
              <a:rPr lang="en-US" dirty="0">
                <a:solidFill>
                  <a:prstClr val="black"/>
                </a:solidFill>
                <a:latin typeface="Calibri" panose="020F0502020204030204" pitchFamily="34" charset="0"/>
                <a:cs typeface="Calibri" panose="020F0502020204030204" pitchFamily="34" charset="0"/>
              </a:rPr>
              <a:t> or </a:t>
            </a:r>
            <a:r>
              <a:rPr lang="en-US" b="1" dirty="0">
                <a:solidFill>
                  <a:prstClr val="black"/>
                </a:solidFill>
                <a:latin typeface="Calibri" panose="020F0502020204030204" pitchFamily="34" charset="0"/>
                <a:cs typeface="Calibri" panose="020F0502020204030204" pitchFamily="34" charset="0"/>
              </a:rPr>
              <a:t>with friends</a:t>
            </a:r>
          </a:p>
          <a:p>
            <a:pPr lvl="1">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Losing someone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important</a:t>
            </a:r>
          </a:p>
          <a:p>
            <a:pPr lvl="1">
              <a:defRPr/>
            </a:pPr>
            <a:r>
              <a:rPr lang="en-US" b="1" dirty="0">
                <a:solidFill>
                  <a:prstClr val="black"/>
                </a:solidFill>
                <a:latin typeface="Calibri" panose="020F0502020204030204" pitchFamily="34" charset="0"/>
                <a:cs typeface="Calibri" panose="020F0502020204030204" pitchFamily="34" charset="0"/>
              </a:rPr>
              <a:t>Confusion</a:t>
            </a:r>
            <a:r>
              <a:rPr lang="en-US" dirty="0">
                <a:solidFill>
                  <a:prstClr val="black"/>
                </a:solidFill>
                <a:latin typeface="Calibri" panose="020F0502020204030204" pitchFamily="34" charset="0"/>
                <a:cs typeface="Calibri" panose="020F0502020204030204" pitchFamily="34" charset="0"/>
              </a:rPr>
              <a:t> about who they are (identity, sexuality)</a:t>
            </a:r>
          </a:p>
          <a:p>
            <a:pPr lvl="1">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dirty="0">
                <a:solidFill>
                  <a:prstClr val="black"/>
                </a:solidFill>
                <a:latin typeface="Calibri" panose="020F0502020204030204" pitchFamily="34" charset="0"/>
                <a:cs typeface="Calibri" panose="020F0502020204030204" pitchFamily="34" charset="0"/>
              </a:rPr>
              <a:t>or </a:t>
            </a:r>
            <a:r>
              <a:rPr lang="en-US" b="1" dirty="0">
                <a:solidFill>
                  <a:prstClr val="black"/>
                </a:solidFill>
                <a:latin typeface="Calibri" panose="020F0502020204030204" pitchFamily="34" charset="0"/>
                <a:cs typeface="Calibri" panose="020F0502020204030204" pitchFamily="34" charset="0"/>
              </a:rPr>
              <a:t>big events</a:t>
            </a:r>
          </a:p>
          <a:p>
            <a:pPr lvl="1">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Pressure</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self or others</a:t>
            </a:r>
          </a:p>
          <a:p>
            <a:pPr lvl="1">
              <a:defRPr/>
            </a:pPr>
            <a:r>
              <a:rPr lang="en-US" dirty="0">
                <a:solidFill>
                  <a:prstClr val="black"/>
                </a:solidFill>
                <a:latin typeface="Calibri" panose="020F0502020204030204" pitchFamily="34" charset="0"/>
                <a:cs typeface="Calibri" panose="020F0502020204030204" pitchFamily="34" charset="0"/>
              </a:rPr>
              <a:t>Feeling </a:t>
            </a:r>
            <a:r>
              <a:rPr lang="en-US" b="1" dirty="0">
                <a:solidFill>
                  <a:prstClr val="black"/>
                </a:solidFill>
                <a:latin typeface="Calibri" panose="020F0502020204030204" pitchFamily="34" charset="0"/>
                <a:cs typeface="Calibri" panose="020F0502020204030204" pitchFamily="34" charset="0"/>
              </a:rPr>
              <a:t>lonely</a:t>
            </a: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D8D060F-5554-46BA-B280-09E0739685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93951" y="3166155"/>
            <a:ext cx="3671888" cy="2976563"/>
          </a:xfrm>
          <a:prstGeom prst="rect">
            <a:avLst/>
          </a:prstGeom>
          <a:noFill/>
          <a:ln>
            <a:noFill/>
          </a:ln>
        </p:spPr>
      </p:pic>
      <p:sp>
        <p:nvSpPr>
          <p:cNvPr id="12" name="TextBox 11">
            <a:extLst>
              <a:ext uri="{FF2B5EF4-FFF2-40B4-BE49-F238E27FC236}">
                <a16:creationId xmlns:a16="http://schemas.microsoft.com/office/drawing/2014/main" id="{88B07B53-42F5-0EB7-8684-40B8DCE7F84D}"/>
              </a:ext>
            </a:extLst>
          </p:cNvPr>
          <p:cNvSpPr txBox="1"/>
          <p:nvPr/>
        </p:nvSpPr>
        <p:spPr>
          <a:xfrm>
            <a:off x="196398" y="6552327"/>
            <a:ext cx="37359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(www.mind.org.uk)</a:t>
            </a:r>
          </a:p>
        </p:txBody>
      </p:sp>
    </p:spTree>
    <p:extLst>
      <p:ext uri="{BB962C8B-B14F-4D97-AF65-F5344CB8AC3E}">
        <p14:creationId xmlns:p14="http://schemas.microsoft.com/office/powerpoint/2010/main" val="346481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4000" dirty="0">
                <a:latin typeface="Modern Love" panose="04090805081005020601" pitchFamily="82" charset="0"/>
              </a:rPr>
              <a:t>What can cause difficult feelings cont.</a:t>
            </a:r>
            <a:endParaRPr lang="en-GB" sz="40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457200" y="2207599"/>
            <a:ext cx="11208639" cy="42852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t>
            </a:r>
            <a:r>
              <a:rPr lang="en-US" dirty="0">
                <a:solidFill>
                  <a:prstClr val="black"/>
                </a:solidFill>
                <a:latin typeface="Calibri" panose="020F0502020204030204" pitchFamily="34" charset="0"/>
                <a:cs typeface="Calibri" panose="020F0502020204030204" pitchFamily="34" charset="0"/>
              </a:rPr>
              <a:t>are lots of things that can affect the way a young person feels: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1">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Being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bullied</a:t>
            </a:r>
          </a:p>
          <a:p>
            <a:pPr lvl="1">
              <a:defRPr/>
            </a:pPr>
            <a:r>
              <a:rPr lang="en-US" dirty="0">
                <a:solidFill>
                  <a:prstClr val="black"/>
                </a:solidFill>
                <a:latin typeface="Calibri" panose="020F0502020204030204" pitchFamily="34" charset="0"/>
                <a:cs typeface="Calibri" panose="020F0502020204030204" pitchFamily="34" charset="0"/>
              </a:rPr>
              <a:t>Feeling </a:t>
            </a:r>
            <a:r>
              <a:rPr lang="en-US" b="1" dirty="0">
                <a:solidFill>
                  <a:prstClr val="black"/>
                </a:solidFill>
                <a:latin typeface="Calibri" panose="020F0502020204030204" pitchFamily="34" charset="0"/>
                <a:cs typeface="Calibri" panose="020F0502020204030204" pitchFamily="34" charset="0"/>
              </a:rPr>
              <a:t>unwell</a:t>
            </a:r>
          </a:p>
          <a:p>
            <a:pPr lvl="1">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Being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abused</a:t>
            </a:r>
            <a:endParaRPr lang="en-US" b="1" dirty="0">
              <a:solidFill>
                <a:prstClr val="black"/>
              </a:solidFill>
              <a:latin typeface="Calibri" panose="020F0502020204030204" pitchFamily="34" charset="0"/>
              <a:cs typeface="Calibri" panose="020F0502020204030204" pitchFamily="34" charset="0"/>
            </a:endParaRPr>
          </a:p>
          <a:p>
            <a:pPr lvl="1">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Worry</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about things that are happening, the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world around them</a:t>
            </a:r>
          </a:p>
          <a:p>
            <a:pPr lvl="1">
              <a:defRPr/>
            </a:pPr>
            <a:r>
              <a:rPr lang="en-US" b="1" dirty="0">
                <a:solidFill>
                  <a:prstClr val="black"/>
                </a:solidFill>
                <a:latin typeface="Calibri" panose="020F0502020204030204" pitchFamily="34" charset="0"/>
                <a:cs typeface="Calibri" panose="020F0502020204030204" pitchFamily="34" charset="0"/>
              </a:rPr>
              <a:t>Worry</a:t>
            </a:r>
            <a:r>
              <a:rPr lang="en-US" dirty="0">
                <a:solidFill>
                  <a:prstClr val="black"/>
                </a:solidFill>
                <a:latin typeface="Calibri" panose="020F0502020204030204" pitchFamily="34" charset="0"/>
                <a:cs typeface="Calibri" panose="020F0502020204030204" pitchFamily="34" charset="0"/>
              </a:rPr>
              <a:t> about things they see on </a:t>
            </a:r>
            <a:r>
              <a:rPr lang="en-US" b="1" dirty="0">
                <a:solidFill>
                  <a:prstClr val="black"/>
                </a:solidFill>
                <a:latin typeface="Calibri" panose="020F0502020204030204" pitchFamily="34" charset="0"/>
                <a:cs typeface="Calibri" panose="020F0502020204030204" pitchFamily="34" charset="0"/>
              </a:rPr>
              <a:t>social media</a:t>
            </a:r>
          </a:p>
          <a:p>
            <a:pPr lvl="1">
              <a:defRPr/>
            </a:pPr>
            <a:r>
              <a:rPr lang="en-US" dirty="0">
                <a:solidFill>
                  <a:prstClr val="black"/>
                </a:solidFill>
                <a:latin typeface="Calibri" panose="020F0502020204030204" pitchFamily="34" charset="0"/>
                <a:cs typeface="Calibri" panose="020F0502020204030204" pitchFamily="34" charset="0"/>
              </a:rPr>
              <a:t>Traumatic or </a:t>
            </a:r>
            <a:r>
              <a:rPr lang="en-US" b="1" dirty="0">
                <a:solidFill>
                  <a:prstClr val="black"/>
                </a:solidFill>
                <a:latin typeface="Calibri" panose="020F0502020204030204" pitchFamily="34" charset="0"/>
                <a:cs typeface="Calibri" panose="020F0502020204030204" pitchFamily="34" charset="0"/>
              </a:rPr>
              <a:t>frightening experiences </a:t>
            </a: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EDC11C4-4DE1-D5C2-3DF6-41BC04778331}"/>
              </a:ext>
            </a:extLst>
          </p:cNvPr>
          <p:cNvSpPr txBox="1"/>
          <p:nvPr/>
        </p:nvSpPr>
        <p:spPr>
          <a:xfrm>
            <a:off x="196398" y="6552327"/>
            <a:ext cx="37359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(www.mind.org.uk)</a:t>
            </a:r>
          </a:p>
        </p:txBody>
      </p:sp>
    </p:spTree>
    <p:extLst>
      <p:ext uri="{BB962C8B-B14F-4D97-AF65-F5344CB8AC3E}">
        <p14:creationId xmlns:p14="http://schemas.microsoft.com/office/powerpoint/2010/main" val="189478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000" dirty="0">
                <a:latin typeface="Modern Love" panose="04090805081005020601" pitchFamily="82" charset="0"/>
              </a:rPr>
              <a:t>Behaviour and emotions</a:t>
            </a:r>
            <a:endParaRPr lang="en-GB" sz="60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499490" y="2055813"/>
            <a:ext cx="11252200" cy="19915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way a child behaves is often a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communication about how they are feeling</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may be a range of </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emotions</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going on for the child which they are unlikely to be aware of or able to talk about.</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Underneath the challenging behaviour, a child may be feeling:</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9E05E56A-9161-4862-B8AC-36249B230AF7}"/>
              </a:ext>
            </a:extLst>
          </p:cNvPr>
          <p:cNvSpPr txBox="1">
            <a:spLocks/>
          </p:cNvSpPr>
          <p:nvPr/>
        </p:nvSpPr>
        <p:spPr>
          <a:xfrm>
            <a:off x="406400" y="4581916"/>
            <a:ext cx="2362200" cy="19915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Worried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Anxious</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Insecure</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Uncertain</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Content Placeholder 2">
            <a:extLst>
              <a:ext uri="{FF2B5EF4-FFF2-40B4-BE49-F238E27FC236}">
                <a16:creationId xmlns:a16="http://schemas.microsoft.com/office/drawing/2014/main" id="{6179F2A3-9A2F-46F4-9FB3-242C3CCE9092}"/>
              </a:ext>
            </a:extLst>
          </p:cNvPr>
          <p:cNvSpPr txBox="1">
            <a:spLocks/>
          </p:cNvSpPr>
          <p:nvPr/>
        </p:nvSpPr>
        <p:spPr>
          <a:xfrm>
            <a:off x="3265995" y="4581915"/>
            <a:ext cx="2362200" cy="19915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Frustrated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Angry</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Jealous</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Bored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Overwhelmed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Content Placeholder 2">
            <a:extLst>
              <a:ext uri="{FF2B5EF4-FFF2-40B4-BE49-F238E27FC236}">
                <a16:creationId xmlns:a16="http://schemas.microsoft.com/office/drawing/2014/main" id="{08AEA8E5-5D49-4D98-B16D-6200F7461E3B}"/>
              </a:ext>
            </a:extLst>
          </p:cNvPr>
          <p:cNvSpPr txBox="1">
            <a:spLocks/>
          </p:cNvSpPr>
          <p:nvPr/>
        </p:nvSpPr>
        <p:spPr>
          <a:xfrm>
            <a:off x="6125590" y="4581914"/>
            <a:ext cx="2362200" cy="19915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control</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Unsafe</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Ignored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Unheard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Invisible</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Content Placeholder 2">
            <a:extLst>
              <a:ext uri="{FF2B5EF4-FFF2-40B4-BE49-F238E27FC236}">
                <a16:creationId xmlns:a16="http://schemas.microsoft.com/office/drawing/2014/main" id="{F9B7ADC8-F9B1-4C0E-B03D-483782CD3081}"/>
              </a:ext>
            </a:extLst>
          </p:cNvPr>
          <p:cNvSpPr txBox="1">
            <a:spLocks/>
          </p:cNvSpPr>
          <p:nvPr/>
        </p:nvSpPr>
        <p:spPr>
          <a:xfrm>
            <a:off x="9076182" y="4581913"/>
            <a:ext cx="2899918" cy="19915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Unloved</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Guilty </a:t>
            </a:r>
          </a:p>
          <a:p>
            <a:pPr marL="228600" marR="0" lvl="0" indent="-228600" algn="l"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Ashamed</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YoungMinds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base"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0741443"/>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45255f-a452-4a41-b574-93925d7cb936" xsi:nil="true"/>
    <lcf76f155ced4ddcb4097134ff3c332f xmlns="e9073ca4-3077-4be7-844f-dc98344530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9E48834B653B41971D205A9DC97414" ma:contentTypeVersion="16" ma:contentTypeDescription="Create a new document." ma:contentTypeScope="" ma:versionID="b5424296665b62371856662b80d55a29">
  <xsd:schema xmlns:xsd="http://www.w3.org/2001/XMLSchema" xmlns:xs="http://www.w3.org/2001/XMLSchema" xmlns:p="http://schemas.microsoft.com/office/2006/metadata/properties" xmlns:ns2="e9073ca4-3077-4be7-844f-dc98344530d1" xmlns:ns3="ec45255f-a452-4a41-b574-93925d7cb936" targetNamespace="http://schemas.microsoft.com/office/2006/metadata/properties" ma:root="true" ma:fieldsID="5ff7f26d26f86a0720ca341ce6365f73" ns2:_="" ns3:_="">
    <xsd:import namespace="e9073ca4-3077-4be7-844f-dc98344530d1"/>
    <xsd:import namespace="ec45255f-a452-4a41-b574-93925d7cb9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73ca4-3077-4be7-844f-dc9834453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f165af-2428-4ab7-b2a5-16a1d5d593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45255f-a452-4a41-b574-93925d7cb9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f33e5-ea10-4d89-bbdb-e04a25d72af0}" ma:internalName="TaxCatchAll" ma:showField="CatchAllData" ma:web="ec45255f-a452-4a41-b574-93925d7cb9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7EF0C-0F58-4D04-B28C-8E9A0B6F657C}">
  <ds:schemaRefs>
    <ds:schemaRef ds:uri="http://schemas.microsoft.com/office/2006/metadata/properties"/>
    <ds:schemaRef ds:uri="http://schemas.microsoft.com/office/infopath/2007/PartnerControls"/>
    <ds:schemaRef ds:uri="ec45255f-a452-4a41-b574-93925d7cb936"/>
    <ds:schemaRef ds:uri="e9073ca4-3077-4be7-844f-dc98344530d1"/>
  </ds:schemaRefs>
</ds:datastoreItem>
</file>

<file path=customXml/itemProps2.xml><?xml version="1.0" encoding="utf-8"?>
<ds:datastoreItem xmlns:ds="http://schemas.openxmlformats.org/officeDocument/2006/customXml" ds:itemID="{719BE921-901D-44C4-9198-C7AA27B8B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073ca4-3077-4be7-844f-dc98344530d1"/>
    <ds:schemaRef ds:uri="ec45255f-a452-4a41-b574-93925d7cb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EAC479-56B4-4844-9146-7C0366404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Sketchy</Template>
  <TotalTime>0</TotalTime>
  <Words>2557</Words>
  <Application>Microsoft Office PowerPoint</Application>
  <PresentationFormat>Widescreen</PresentationFormat>
  <Paragraphs>285</Paragraphs>
  <Slides>33</Slides>
  <Notes>32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Cavolini</vt:lpstr>
      <vt:lpstr>Modern Love</vt:lpstr>
      <vt:lpstr>The Hand Bold</vt:lpstr>
      <vt:lpstr>The Serif Hand Black</vt:lpstr>
      <vt:lpstr>SketchyVTI</vt:lpstr>
      <vt:lpstr>Managing Emotions</vt:lpstr>
      <vt:lpstr>Introductions</vt:lpstr>
      <vt:lpstr>Aims</vt:lpstr>
      <vt:lpstr>Feelings &amp; Emotions </vt:lpstr>
      <vt:lpstr>Types of feelings</vt:lpstr>
      <vt:lpstr>What do you think can cause difficult feelings?</vt:lpstr>
      <vt:lpstr>What can cause difficult feelings?</vt:lpstr>
      <vt:lpstr>What can cause difficult feelings cont.</vt:lpstr>
      <vt:lpstr>Behaviour and emotions</vt:lpstr>
      <vt:lpstr>Emotions and mental health</vt:lpstr>
      <vt:lpstr>Emotional regulation</vt:lpstr>
      <vt:lpstr>The science behind our emotions!</vt:lpstr>
      <vt:lpstr>The science behind our emotions!</vt:lpstr>
      <vt:lpstr>Anger</vt:lpstr>
      <vt:lpstr>Anger</vt:lpstr>
      <vt:lpstr>Tips for managing anger</vt:lpstr>
      <vt:lpstr>Tips for supporting emotional regulation</vt:lpstr>
      <vt:lpstr>Tips for supporting emotional regulation</vt:lpstr>
      <vt:lpstr>Resources for supporting emotion management…</vt:lpstr>
      <vt:lpstr>Recognise emotions</vt:lpstr>
      <vt:lpstr>Emotion Trackers</vt:lpstr>
      <vt:lpstr>Get creative!</vt:lpstr>
      <vt:lpstr>Relaxation</vt:lpstr>
      <vt:lpstr>What to do if more support is needed?</vt:lpstr>
      <vt:lpstr>SilverCloud: Digital Mental Health Support</vt:lpstr>
      <vt:lpstr>Kooth</vt:lpstr>
      <vt:lpstr>Night Owls</vt:lpstr>
      <vt:lpstr>Q&amp;A</vt:lpstr>
      <vt:lpstr>Useful apps</vt:lpstr>
      <vt:lpstr>Useful links</vt:lpstr>
      <vt:lpstr>Useful links</vt:lpstr>
      <vt:lpstr>Useful links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dc:title>
  <dc:creator>Alice Lilley</dc:creator>
  <cp:lastModifiedBy>Claire Tooth</cp:lastModifiedBy>
  <cp:revision>62</cp:revision>
  <dcterms:created xsi:type="dcterms:W3CDTF">2021-03-24T16:38:14Z</dcterms:created>
  <dcterms:modified xsi:type="dcterms:W3CDTF">2022-11-21T17:12:20Z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0x0101008D9E48834B653B41971D205A9DC97414</vt:lpwstr>
  </property>
  <property fmtid="{D5CDD505-2E9C-101B-9397-08002B2CF9AE}" pid="3" name="MediaServiceImageTags">
    <vt:lpwstr/>
  </property>
</Properties>
</file>