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1.xml" ContentType="application/inkml+xml"/>
  <Override PartName="/ppt/notesSlides/notesSlide16.xml" ContentType="application/vnd.openxmlformats-officedocument.presentationml.notesSlide+xml"/>
  <Override PartName="/ppt/ink/ink2.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4"/>
  </p:sldMasterIdLst>
  <p:notesMasterIdLst>
    <p:notesMasterId r:id="rId33"/>
  </p:notesMasterIdLst>
  <p:sldIdLst>
    <p:sldId id="258" r:id="rId5"/>
    <p:sldId id="257" r:id="rId6"/>
    <p:sldId id="266" r:id="rId7"/>
    <p:sldId id="265" r:id="rId8"/>
    <p:sldId id="372" r:id="rId9"/>
    <p:sldId id="373" r:id="rId10"/>
    <p:sldId id="374" r:id="rId11"/>
    <p:sldId id="375" r:id="rId12"/>
    <p:sldId id="311" r:id="rId13"/>
    <p:sldId id="379" r:id="rId14"/>
    <p:sldId id="377" r:id="rId15"/>
    <p:sldId id="380" r:id="rId16"/>
    <p:sldId id="378" r:id="rId17"/>
    <p:sldId id="383" r:id="rId18"/>
    <p:sldId id="299" r:id="rId19"/>
    <p:sldId id="302" r:id="rId20"/>
    <p:sldId id="301" r:id="rId21"/>
    <p:sldId id="324" r:id="rId22"/>
    <p:sldId id="315" r:id="rId23"/>
    <p:sldId id="371" r:id="rId24"/>
    <p:sldId id="321" r:id="rId25"/>
    <p:sldId id="280" r:id="rId26"/>
    <p:sldId id="284" r:id="rId27"/>
    <p:sldId id="306" r:id="rId28"/>
    <p:sldId id="305" r:id="rId29"/>
    <p:sldId id="274" r:id="rId30"/>
    <p:sldId id="304" r:id="rId31"/>
    <p:sldId id="28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4B1820-3C92-4ACE-AF8B-3C72602FEF84}" v="20" dt="2022-10-18T17:16:10.1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74764" autoAdjust="0"/>
  </p:normalViewPr>
  <p:slideViewPr>
    <p:cSldViewPr snapToGrid="0">
      <p:cViewPr varScale="1">
        <p:scale>
          <a:sx n="50" d="100"/>
          <a:sy n="50" d="100"/>
        </p:scale>
        <p:origin x="564" y="28"/>
      </p:cViewPr>
      <p:guideLst/>
    </p:cSldViewPr>
  </p:slideViewPr>
  <p:outlineViewPr>
    <p:cViewPr>
      <p:scale>
        <a:sx n="33" d="100"/>
        <a:sy n="33" d="100"/>
      </p:scale>
      <p:origin x="0" y="-588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Tooth" userId="59dc44f9-c1ea-4df9-bbf4-dbf20e963bf4" providerId="ADAL" clId="{DB4B1820-3C92-4ACE-AF8B-3C72602FEF84}"/>
    <pc:docChg chg="custSel delSld modSld">
      <pc:chgData name="Claire Tooth" userId="59dc44f9-c1ea-4df9-bbf4-dbf20e963bf4" providerId="ADAL" clId="{DB4B1820-3C92-4ACE-AF8B-3C72602FEF84}" dt="2022-10-18T17:16:10.129" v="841" actId="478"/>
      <pc:docMkLst>
        <pc:docMk/>
      </pc:docMkLst>
      <pc:sldChg chg="modSp mod">
        <pc:chgData name="Claire Tooth" userId="59dc44f9-c1ea-4df9-bbf4-dbf20e963bf4" providerId="ADAL" clId="{DB4B1820-3C92-4ACE-AF8B-3C72602FEF84}" dt="2022-10-18T16:29:50.076" v="581" actId="207"/>
        <pc:sldMkLst>
          <pc:docMk/>
          <pc:sldMk cId="2177611155" sldId="257"/>
        </pc:sldMkLst>
        <pc:spChg chg="mod">
          <ac:chgData name="Claire Tooth" userId="59dc44f9-c1ea-4df9-bbf4-dbf20e963bf4" providerId="ADAL" clId="{DB4B1820-3C92-4ACE-AF8B-3C72602FEF84}" dt="2022-10-18T16:29:50.076" v="581" actId="207"/>
          <ac:spMkLst>
            <pc:docMk/>
            <pc:sldMk cId="2177611155" sldId="257"/>
            <ac:spMk id="3" creationId="{7A28142C-8DB5-4E4D-9C5B-D41495233B16}"/>
          </ac:spMkLst>
        </pc:spChg>
      </pc:sldChg>
      <pc:sldChg chg="addSp delSp modSp mod">
        <pc:chgData name="Claire Tooth" userId="59dc44f9-c1ea-4df9-bbf4-dbf20e963bf4" providerId="ADAL" clId="{DB4B1820-3C92-4ACE-AF8B-3C72602FEF84}" dt="2022-10-18T16:28:57.421" v="580" actId="478"/>
        <pc:sldMkLst>
          <pc:docMk/>
          <pc:sldMk cId="1200240687" sldId="258"/>
        </pc:sldMkLst>
        <pc:spChg chg="add mod">
          <ac:chgData name="Claire Tooth" userId="59dc44f9-c1ea-4df9-bbf4-dbf20e963bf4" providerId="ADAL" clId="{DB4B1820-3C92-4ACE-AF8B-3C72602FEF84}" dt="2022-10-18T16:26:27.795" v="577" actId="1076"/>
          <ac:spMkLst>
            <pc:docMk/>
            <pc:sldMk cId="1200240687" sldId="258"/>
            <ac:spMk id="3" creationId="{903524FC-0549-24BE-F077-588C4085D582}"/>
          </ac:spMkLst>
        </pc:spChg>
        <pc:picChg chg="add del mod">
          <ac:chgData name="Claire Tooth" userId="59dc44f9-c1ea-4df9-bbf4-dbf20e963bf4" providerId="ADAL" clId="{DB4B1820-3C92-4ACE-AF8B-3C72602FEF84}" dt="2022-10-18T16:28:57.421" v="580" actId="478"/>
          <ac:picMkLst>
            <pc:docMk/>
            <pc:sldMk cId="1200240687" sldId="258"/>
            <ac:picMk id="4" creationId="{30254010-CC3B-5844-9150-3A5A90C6E587}"/>
          </ac:picMkLst>
        </pc:picChg>
      </pc:sldChg>
      <pc:sldChg chg="modSp mod">
        <pc:chgData name="Claire Tooth" userId="59dc44f9-c1ea-4df9-bbf4-dbf20e963bf4" providerId="ADAL" clId="{DB4B1820-3C92-4ACE-AF8B-3C72602FEF84}" dt="2022-10-17T15:24:18.249" v="415" actId="20577"/>
        <pc:sldMkLst>
          <pc:docMk/>
          <pc:sldMk cId="1441375915" sldId="265"/>
        </pc:sldMkLst>
        <pc:spChg chg="mod">
          <ac:chgData name="Claire Tooth" userId="59dc44f9-c1ea-4df9-bbf4-dbf20e963bf4" providerId="ADAL" clId="{DB4B1820-3C92-4ACE-AF8B-3C72602FEF84}" dt="2022-10-17T15:24:18.249" v="415" actId="20577"/>
          <ac:spMkLst>
            <pc:docMk/>
            <pc:sldMk cId="1441375915" sldId="265"/>
            <ac:spMk id="2" creationId="{F60DE8AA-26C8-449D-82D4-3A6A93F30BE9}"/>
          </ac:spMkLst>
        </pc:spChg>
      </pc:sldChg>
      <pc:sldChg chg="modSp mod">
        <pc:chgData name="Claire Tooth" userId="59dc44f9-c1ea-4df9-bbf4-dbf20e963bf4" providerId="ADAL" clId="{DB4B1820-3C92-4ACE-AF8B-3C72602FEF84}" dt="2022-10-18T16:30:31.606" v="583" actId="207"/>
        <pc:sldMkLst>
          <pc:docMk/>
          <pc:sldMk cId="1384239323" sldId="266"/>
        </pc:sldMkLst>
        <pc:spChg chg="mod">
          <ac:chgData name="Claire Tooth" userId="59dc44f9-c1ea-4df9-bbf4-dbf20e963bf4" providerId="ADAL" clId="{DB4B1820-3C92-4ACE-AF8B-3C72602FEF84}" dt="2022-10-18T16:30:31.606" v="583" actId="207"/>
          <ac:spMkLst>
            <pc:docMk/>
            <pc:sldMk cId="1384239323" sldId="266"/>
            <ac:spMk id="6" creationId="{CB007B1A-14D6-49E4-BFFF-A19C46E7C4E8}"/>
          </ac:spMkLst>
        </pc:spChg>
      </pc:sldChg>
      <pc:sldChg chg="del">
        <pc:chgData name="Claire Tooth" userId="59dc44f9-c1ea-4df9-bbf4-dbf20e963bf4" providerId="ADAL" clId="{DB4B1820-3C92-4ACE-AF8B-3C72602FEF84}" dt="2022-10-17T15:04:51.760" v="345" actId="2696"/>
        <pc:sldMkLst>
          <pc:docMk/>
          <pc:sldMk cId="2800357735" sldId="276"/>
        </pc:sldMkLst>
      </pc:sldChg>
      <pc:sldChg chg="addSp delSp modSp mod">
        <pc:chgData name="Claire Tooth" userId="59dc44f9-c1ea-4df9-bbf4-dbf20e963bf4" providerId="ADAL" clId="{DB4B1820-3C92-4ACE-AF8B-3C72602FEF84}" dt="2022-10-18T17:16:10.129" v="841" actId="478"/>
        <pc:sldMkLst>
          <pc:docMk/>
          <pc:sldMk cId="239332108" sldId="283"/>
        </pc:sldMkLst>
        <pc:picChg chg="del">
          <ac:chgData name="Claire Tooth" userId="59dc44f9-c1ea-4df9-bbf4-dbf20e963bf4" providerId="ADAL" clId="{DB4B1820-3C92-4ACE-AF8B-3C72602FEF84}" dt="2022-10-17T15:03:26.416" v="344" actId="21"/>
          <ac:picMkLst>
            <pc:docMk/>
            <pc:sldMk cId="239332108" sldId="283"/>
            <ac:picMk id="5" creationId="{ADBB48B1-025B-44E1-AF22-66169BECAEF5}"/>
          </ac:picMkLst>
        </pc:picChg>
        <pc:picChg chg="del mod">
          <ac:chgData name="Claire Tooth" userId="59dc44f9-c1ea-4df9-bbf4-dbf20e963bf4" providerId="ADAL" clId="{DB4B1820-3C92-4ACE-AF8B-3C72602FEF84}" dt="2022-10-18T17:16:10.129" v="841" actId="478"/>
          <ac:picMkLst>
            <pc:docMk/>
            <pc:sldMk cId="239332108" sldId="283"/>
            <ac:picMk id="7" creationId="{DA0DAD97-69CF-49E9-9371-C3E0DBDB33B7}"/>
          </ac:picMkLst>
        </pc:picChg>
        <pc:picChg chg="add mod">
          <ac:chgData name="Claire Tooth" userId="59dc44f9-c1ea-4df9-bbf4-dbf20e963bf4" providerId="ADAL" clId="{DB4B1820-3C92-4ACE-AF8B-3C72602FEF84}" dt="2022-10-18T17:16:01.127" v="839" actId="1076"/>
          <ac:picMkLst>
            <pc:docMk/>
            <pc:sldMk cId="239332108" sldId="283"/>
            <ac:picMk id="2050" creationId="{C7656419-9667-43E0-E76A-7F49690077E3}"/>
          </ac:picMkLst>
        </pc:picChg>
      </pc:sldChg>
      <pc:sldChg chg="del">
        <pc:chgData name="Claire Tooth" userId="59dc44f9-c1ea-4df9-bbf4-dbf20e963bf4" providerId="ADAL" clId="{DB4B1820-3C92-4ACE-AF8B-3C72602FEF84}" dt="2022-10-17T15:23:56.220" v="405" actId="2696"/>
        <pc:sldMkLst>
          <pc:docMk/>
          <pc:sldMk cId="1928854433" sldId="287"/>
        </pc:sldMkLst>
      </pc:sldChg>
      <pc:sldChg chg="modSp mod">
        <pc:chgData name="Claire Tooth" userId="59dc44f9-c1ea-4df9-bbf4-dbf20e963bf4" providerId="ADAL" clId="{DB4B1820-3C92-4ACE-AF8B-3C72602FEF84}" dt="2022-10-18T16:17:08.174" v="557" actId="20577"/>
        <pc:sldMkLst>
          <pc:docMk/>
          <pc:sldMk cId="479867890" sldId="299"/>
        </pc:sldMkLst>
        <pc:spChg chg="mod">
          <ac:chgData name="Claire Tooth" userId="59dc44f9-c1ea-4df9-bbf4-dbf20e963bf4" providerId="ADAL" clId="{DB4B1820-3C92-4ACE-AF8B-3C72602FEF84}" dt="2022-10-18T16:17:08.174" v="557" actId="20577"/>
          <ac:spMkLst>
            <pc:docMk/>
            <pc:sldMk cId="479867890" sldId="299"/>
            <ac:spMk id="3" creationId="{7A28142C-8DB5-4E4D-9C5B-D41495233B16}"/>
          </ac:spMkLst>
        </pc:spChg>
      </pc:sldChg>
      <pc:sldChg chg="modSp mod">
        <pc:chgData name="Claire Tooth" userId="59dc44f9-c1ea-4df9-bbf4-dbf20e963bf4" providerId="ADAL" clId="{DB4B1820-3C92-4ACE-AF8B-3C72602FEF84}" dt="2022-10-18T16:17:28.098" v="574" actId="20577"/>
        <pc:sldMkLst>
          <pc:docMk/>
          <pc:sldMk cId="1577625254" sldId="301"/>
        </pc:sldMkLst>
        <pc:spChg chg="mod">
          <ac:chgData name="Claire Tooth" userId="59dc44f9-c1ea-4df9-bbf4-dbf20e963bf4" providerId="ADAL" clId="{DB4B1820-3C92-4ACE-AF8B-3C72602FEF84}" dt="2022-10-18T16:17:28.098" v="574" actId="20577"/>
          <ac:spMkLst>
            <pc:docMk/>
            <pc:sldMk cId="1577625254" sldId="301"/>
            <ac:spMk id="3" creationId="{7A28142C-8DB5-4E4D-9C5B-D41495233B16}"/>
          </ac:spMkLst>
        </pc:spChg>
      </pc:sldChg>
      <pc:sldChg chg="modSp mod">
        <pc:chgData name="Claire Tooth" userId="59dc44f9-c1ea-4df9-bbf4-dbf20e963bf4" providerId="ADAL" clId="{DB4B1820-3C92-4ACE-AF8B-3C72602FEF84}" dt="2022-10-18T16:16:47.884" v="540" actId="20577"/>
        <pc:sldMkLst>
          <pc:docMk/>
          <pc:sldMk cId="1698325922" sldId="302"/>
        </pc:sldMkLst>
        <pc:spChg chg="mod">
          <ac:chgData name="Claire Tooth" userId="59dc44f9-c1ea-4df9-bbf4-dbf20e963bf4" providerId="ADAL" clId="{DB4B1820-3C92-4ACE-AF8B-3C72602FEF84}" dt="2022-10-18T16:16:47.884" v="540" actId="20577"/>
          <ac:spMkLst>
            <pc:docMk/>
            <pc:sldMk cId="1698325922" sldId="302"/>
            <ac:spMk id="12" creationId="{40C201EE-B716-D214-625F-958A8BE4C84F}"/>
          </ac:spMkLst>
        </pc:spChg>
      </pc:sldChg>
      <pc:sldChg chg="delSp modSp mod">
        <pc:chgData name="Claire Tooth" userId="59dc44f9-c1ea-4df9-bbf4-dbf20e963bf4" providerId="ADAL" clId="{DB4B1820-3C92-4ACE-AF8B-3C72602FEF84}" dt="2022-10-18T17:11:17.083" v="833" actId="14100"/>
        <pc:sldMkLst>
          <pc:docMk/>
          <pc:sldMk cId="32962524" sldId="305"/>
        </pc:sldMkLst>
        <pc:spChg chg="mod">
          <ac:chgData name="Claire Tooth" userId="59dc44f9-c1ea-4df9-bbf4-dbf20e963bf4" providerId="ADAL" clId="{DB4B1820-3C92-4ACE-AF8B-3C72602FEF84}" dt="2022-10-18T17:10:33.875" v="828" actId="20577"/>
          <ac:spMkLst>
            <pc:docMk/>
            <pc:sldMk cId="32962524" sldId="305"/>
            <ac:spMk id="3" creationId="{7A28142C-8DB5-4E4D-9C5B-D41495233B16}"/>
          </ac:spMkLst>
        </pc:spChg>
        <pc:picChg chg="mod">
          <ac:chgData name="Claire Tooth" userId="59dc44f9-c1ea-4df9-bbf4-dbf20e963bf4" providerId="ADAL" clId="{DB4B1820-3C92-4ACE-AF8B-3C72602FEF84}" dt="2022-10-18T17:10:38.175" v="829" actId="1076"/>
          <ac:picMkLst>
            <pc:docMk/>
            <pc:sldMk cId="32962524" sldId="305"/>
            <ac:picMk id="5" creationId="{58DA11E2-FDFB-40DA-9B18-248229F3A341}"/>
          </ac:picMkLst>
        </pc:picChg>
        <pc:picChg chg="del mod">
          <ac:chgData name="Claire Tooth" userId="59dc44f9-c1ea-4df9-bbf4-dbf20e963bf4" providerId="ADAL" clId="{DB4B1820-3C92-4ACE-AF8B-3C72602FEF84}" dt="2022-10-18T17:11:09.759" v="831" actId="478"/>
          <ac:picMkLst>
            <pc:docMk/>
            <pc:sldMk cId="32962524" sldId="305"/>
            <ac:picMk id="7" creationId="{DA0DAD97-69CF-49E9-9371-C3E0DBDB33B7}"/>
          </ac:picMkLst>
        </pc:picChg>
        <pc:picChg chg="mod">
          <ac:chgData name="Claire Tooth" userId="59dc44f9-c1ea-4df9-bbf4-dbf20e963bf4" providerId="ADAL" clId="{DB4B1820-3C92-4ACE-AF8B-3C72602FEF84}" dt="2022-10-18T17:11:17.083" v="833" actId="14100"/>
          <ac:picMkLst>
            <pc:docMk/>
            <pc:sldMk cId="32962524" sldId="305"/>
            <ac:picMk id="9" creationId="{3A7EE421-9816-40C8-A802-C66F80F096A3}"/>
          </ac:picMkLst>
        </pc:picChg>
      </pc:sldChg>
      <pc:sldChg chg="del">
        <pc:chgData name="Claire Tooth" userId="59dc44f9-c1ea-4df9-bbf4-dbf20e963bf4" providerId="ADAL" clId="{DB4B1820-3C92-4ACE-AF8B-3C72602FEF84}" dt="2022-10-17T14:50:45.401" v="339" actId="2696"/>
        <pc:sldMkLst>
          <pc:docMk/>
          <pc:sldMk cId="1779078001" sldId="310"/>
        </pc:sldMkLst>
      </pc:sldChg>
      <pc:sldChg chg="modSp mod">
        <pc:chgData name="Claire Tooth" userId="59dc44f9-c1ea-4df9-bbf4-dbf20e963bf4" providerId="ADAL" clId="{DB4B1820-3C92-4ACE-AF8B-3C72602FEF84}" dt="2022-10-17T15:29:55.970" v="523" actId="27636"/>
        <pc:sldMkLst>
          <pc:docMk/>
          <pc:sldMk cId="2690730214" sldId="311"/>
        </pc:sldMkLst>
        <pc:spChg chg="mod">
          <ac:chgData name="Claire Tooth" userId="59dc44f9-c1ea-4df9-bbf4-dbf20e963bf4" providerId="ADAL" clId="{DB4B1820-3C92-4ACE-AF8B-3C72602FEF84}" dt="2022-10-17T15:29:55.970" v="523" actId="27636"/>
          <ac:spMkLst>
            <pc:docMk/>
            <pc:sldMk cId="2690730214" sldId="311"/>
            <ac:spMk id="11" creationId="{1F300A06-51AF-4861-9F66-DDC1FBDE2395}"/>
          </ac:spMkLst>
        </pc:spChg>
      </pc:sldChg>
      <pc:sldChg chg="modSp mod">
        <pc:chgData name="Claire Tooth" userId="59dc44f9-c1ea-4df9-bbf4-dbf20e963bf4" providerId="ADAL" clId="{DB4B1820-3C92-4ACE-AF8B-3C72602FEF84}" dt="2022-10-17T15:06:32.450" v="350" actId="20577"/>
        <pc:sldMkLst>
          <pc:docMk/>
          <pc:sldMk cId="3286549263" sldId="315"/>
        </pc:sldMkLst>
        <pc:spChg chg="mod">
          <ac:chgData name="Claire Tooth" userId="59dc44f9-c1ea-4df9-bbf4-dbf20e963bf4" providerId="ADAL" clId="{DB4B1820-3C92-4ACE-AF8B-3C72602FEF84}" dt="2022-10-17T15:06:32.450" v="350" actId="20577"/>
          <ac:spMkLst>
            <pc:docMk/>
            <pc:sldMk cId="3286549263" sldId="315"/>
            <ac:spMk id="3" creationId="{7A28142C-8DB5-4E4D-9C5B-D41495233B16}"/>
          </ac:spMkLst>
        </pc:spChg>
      </pc:sldChg>
      <pc:sldChg chg="del">
        <pc:chgData name="Claire Tooth" userId="59dc44f9-c1ea-4df9-bbf4-dbf20e963bf4" providerId="ADAL" clId="{DB4B1820-3C92-4ACE-AF8B-3C72602FEF84}" dt="2022-10-17T14:59:57.020" v="343" actId="2696"/>
        <pc:sldMkLst>
          <pc:docMk/>
          <pc:sldMk cId="3650491596" sldId="335"/>
        </pc:sldMkLst>
      </pc:sldChg>
      <pc:sldChg chg="modSp mod">
        <pc:chgData name="Claire Tooth" userId="59dc44f9-c1ea-4df9-bbf4-dbf20e963bf4" providerId="ADAL" clId="{DB4B1820-3C92-4ACE-AF8B-3C72602FEF84}" dt="2022-10-17T15:28:12.867" v="496" actId="5793"/>
        <pc:sldMkLst>
          <pc:docMk/>
          <pc:sldMk cId="3078616266" sldId="374"/>
        </pc:sldMkLst>
        <pc:spChg chg="mod">
          <ac:chgData name="Claire Tooth" userId="59dc44f9-c1ea-4df9-bbf4-dbf20e963bf4" providerId="ADAL" clId="{DB4B1820-3C92-4ACE-AF8B-3C72602FEF84}" dt="2022-10-17T15:28:12.867" v="496" actId="5793"/>
          <ac:spMkLst>
            <pc:docMk/>
            <pc:sldMk cId="3078616266" sldId="374"/>
            <ac:spMk id="9" creationId="{93167D99-E969-40B8-95EF-2AACEADF5526}"/>
          </ac:spMkLst>
        </pc:spChg>
      </pc:sldChg>
      <pc:sldChg chg="del">
        <pc:chgData name="Claire Tooth" userId="59dc44f9-c1ea-4df9-bbf4-dbf20e963bf4" providerId="ADAL" clId="{DB4B1820-3C92-4ACE-AF8B-3C72602FEF84}" dt="2022-10-17T14:56:55.563" v="341" actId="2696"/>
        <pc:sldMkLst>
          <pc:docMk/>
          <pc:sldMk cId="3569797439" sldId="381"/>
        </pc:sldMkLst>
      </pc:sldChg>
      <pc:sldChg chg="del">
        <pc:chgData name="Claire Tooth" userId="59dc44f9-c1ea-4df9-bbf4-dbf20e963bf4" providerId="ADAL" clId="{DB4B1820-3C92-4ACE-AF8B-3C72602FEF84}" dt="2022-10-17T14:56:08.231" v="340" actId="2696"/>
        <pc:sldMkLst>
          <pc:docMk/>
          <pc:sldMk cId="985198863" sldId="382"/>
        </pc:sldMkLst>
      </pc:sldChg>
      <pc:sldChg chg="del">
        <pc:chgData name="Claire Tooth" userId="59dc44f9-c1ea-4df9-bbf4-dbf20e963bf4" providerId="ADAL" clId="{DB4B1820-3C92-4ACE-AF8B-3C72602FEF84}" dt="2022-10-17T14:57:27.326" v="342" actId="2696"/>
        <pc:sldMkLst>
          <pc:docMk/>
          <pc:sldMk cId="3285102155" sldId="384"/>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8T11:49:12.315"/>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08T11:43:47.316"/>
    </inkml:context>
    <inkml:brush xml:id="br0">
      <inkml:brushProperty name="width" value="0.1" units="cm"/>
      <inkml:brushProperty name="height" value="0.1" units="cm"/>
      <inkml:brushProperty name="color" value="#FFFFFF"/>
    </inkml:brush>
  </inkml:definitions>
  <inkml:trace contextRef="#ctx0" brushRef="#br0">1 0 128,'0'6'0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35B22B-B9D3-4FF2-A451-8693BCD38AF3}" type="datetimeFigureOut">
              <a:rPr lang="en-GB" smtClean="0"/>
              <a:t>18/10/2022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FE495B-09D9-4D8F-BC0B-49CCDD128076}" type="slidenum">
              <a:rPr lang="en-GB" smtClean="0"/>
              <a:t>‹#›</a:t>
            </a:fld>
            <a:endParaRPr lang="en-GB"/>
          </a:p>
        </p:txBody>
      </p:sp>
    </p:spTree>
    <p:extLst>
      <p:ext uri="{BB962C8B-B14F-4D97-AF65-F5344CB8AC3E}">
        <p14:creationId xmlns:p14="http://schemas.microsoft.com/office/powerpoint/2010/main" val="3990476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FE495B-09D9-4D8F-BC0B-49CCDD128076}" type="slidenum">
              <a:rPr lang="en-GB" smtClean="0"/>
              <a:t>1</a:t>
            </a:fld>
            <a:endParaRPr lang="en-GB"/>
          </a:p>
        </p:txBody>
      </p:sp>
    </p:spTree>
    <p:extLst>
      <p:ext uri="{BB962C8B-B14F-4D97-AF65-F5344CB8AC3E}">
        <p14:creationId xmlns:p14="http://schemas.microsoft.com/office/powerpoint/2010/main" val="1992836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FE495B-09D9-4D8F-BC0B-49CCDD12807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7064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FE495B-09D9-4D8F-BC0B-49CCDD12807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2228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FE495B-09D9-4D8F-BC0B-49CCDD12807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7502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FE495B-09D9-4D8F-BC0B-49CCDD12807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44059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ABFE495B-09D9-4D8F-BC0B-49CCDD128076}" type="slidenum">
              <a:rPr lang="en-GB" smtClean="0"/>
              <a:t>15</a:t>
            </a:fld>
            <a:endParaRPr lang="en-GB"/>
          </a:p>
        </p:txBody>
      </p:sp>
    </p:spTree>
    <p:extLst>
      <p:ext uri="{BB962C8B-B14F-4D97-AF65-F5344CB8AC3E}">
        <p14:creationId xmlns:p14="http://schemas.microsoft.com/office/powerpoint/2010/main" val="2655096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ABFE495B-09D9-4D8F-BC0B-49CCDD128076}" type="slidenum">
              <a:rPr lang="en-GB" smtClean="0"/>
              <a:t>16</a:t>
            </a:fld>
            <a:endParaRPr lang="en-GB"/>
          </a:p>
        </p:txBody>
      </p:sp>
    </p:spTree>
    <p:extLst>
      <p:ext uri="{BB962C8B-B14F-4D97-AF65-F5344CB8AC3E}">
        <p14:creationId xmlns:p14="http://schemas.microsoft.com/office/powerpoint/2010/main" val="2041420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ABFE495B-09D9-4D8F-BC0B-49CCDD128076}" type="slidenum">
              <a:rPr lang="en-GB" smtClean="0"/>
              <a:t>17</a:t>
            </a:fld>
            <a:endParaRPr lang="en-GB"/>
          </a:p>
        </p:txBody>
      </p:sp>
    </p:spTree>
    <p:extLst>
      <p:ext uri="{BB962C8B-B14F-4D97-AF65-F5344CB8AC3E}">
        <p14:creationId xmlns:p14="http://schemas.microsoft.com/office/powerpoint/2010/main" val="28399181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FE495B-09D9-4D8F-BC0B-49CCDD12807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21922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FE495B-09D9-4D8F-BC0B-49CCDD12807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86884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FE495B-09D9-4D8F-BC0B-49CCDD12807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2248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FE495B-09D9-4D8F-BC0B-49CCDD12807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47128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FE495B-09D9-4D8F-BC0B-49CCDD12807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64729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ABFE495B-09D9-4D8F-BC0B-49CCDD128076}" type="slidenum">
              <a:rPr lang="en-GB" smtClean="0"/>
              <a:t>22</a:t>
            </a:fld>
            <a:endParaRPr lang="en-GB"/>
          </a:p>
        </p:txBody>
      </p:sp>
    </p:spTree>
    <p:extLst>
      <p:ext uri="{BB962C8B-B14F-4D97-AF65-F5344CB8AC3E}">
        <p14:creationId xmlns:p14="http://schemas.microsoft.com/office/powerpoint/2010/main" val="14454221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ABFE495B-09D9-4D8F-BC0B-49CCDD128076}" type="slidenum">
              <a:rPr lang="en-GB" smtClean="0"/>
              <a:t>23</a:t>
            </a:fld>
            <a:endParaRPr lang="en-GB"/>
          </a:p>
        </p:txBody>
      </p:sp>
    </p:spTree>
    <p:extLst>
      <p:ext uri="{BB962C8B-B14F-4D97-AF65-F5344CB8AC3E}">
        <p14:creationId xmlns:p14="http://schemas.microsoft.com/office/powerpoint/2010/main" val="37126953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ABFE495B-09D9-4D8F-BC0B-49CCDD128076}" type="slidenum">
              <a:rPr lang="en-GB" smtClean="0"/>
              <a:t>24</a:t>
            </a:fld>
            <a:endParaRPr lang="en-GB"/>
          </a:p>
        </p:txBody>
      </p:sp>
    </p:spTree>
    <p:extLst>
      <p:ext uri="{BB962C8B-B14F-4D97-AF65-F5344CB8AC3E}">
        <p14:creationId xmlns:p14="http://schemas.microsoft.com/office/powerpoint/2010/main" val="14150721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ABFE495B-09D9-4D8F-BC0B-49CCDD128076}" type="slidenum">
              <a:rPr lang="en-GB" smtClean="0"/>
              <a:t>25</a:t>
            </a:fld>
            <a:endParaRPr lang="en-GB"/>
          </a:p>
        </p:txBody>
      </p:sp>
    </p:spTree>
    <p:extLst>
      <p:ext uri="{BB962C8B-B14F-4D97-AF65-F5344CB8AC3E}">
        <p14:creationId xmlns:p14="http://schemas.microsoft.com/office/powerpoint/2010/main" val="11856461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ABFE495B-09D9-4D8F-BC0B-49CCDD128076}" type="slidenum">
              <a:rPr lang="en-GB" smtClean="0"/>
              <a:t>26</a:t>
            </a:fld>
            <a:endParaRPr lang="en-GB"/>
          </a:p>
        </p:txBody>
      </p:sp>
    </p:spTree>
    <p:extLst>
      <p:ext uri="{BB962C8B-B14F-4D97-AF65-F5344CB8AC3E}">
        <p14:creationId xmlns:p14="http://schemas.microsoft.com/office/powerpoint/2010/main" val="24221142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ABFE495B-09D9-4D8F-BC0B-49CCDD128076}" type="slidenum">
              <a:rPr lang="en-GB" smtClean="0"/>
              <a:t>27</a:t>
            </a:fld>
            <a:endParaRPr lang="en-GB"/>
          </a:p>
        </p:txBody>
      </p:sp>
    </p:spTree>
    <p:extLst>
      <p:ext uri="{BB962C8B-B14F-4D97-AF65-F5344CB8AC3E}">
        <p14:creationId xmlns:p14="http://schemas.microsoft.com/office/powerpoint/2010/main" val="11475104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complete the feedback forms!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https://forms.office.com/Pages/ResponsePage.aspx?id=sbohuJ2qTUy7JT9q1MAUZYVhUKlCCuFEgWw03kXeVeBUMzlCR0s0QUFXVUJMRFZCOUFNTTQ4TjNWVy4u</a:t>
            </a:r>
          </a:p>
        </p:txBody>
      </p:sp>
      <p:sp>
        <p:nvSpPr>
          <p:cNvPr id="4" name="Slide Number Placeholder 3"/>
          <p:cNvSpPr>
            <a:spLocks noGrp="1"/>
          </p:cNvSpPr>
          <p:nvPr>
            <p:ph type="sldNum" sz="quarter" idx="5"/>
          </p:nvPr>
        </p:nvSpPr>
        <p:spPr/>
        <p:txBody>
          <a:bodyPr/>
          <a:lstStyle/>
          <a:p>
            <a:fld id="{ABFE495B-09D9-4D8F-BC0B-49CCDD128076}" type="slidenum">
              <a:rPr lang="en-GB" smtClean="0"/>
              <a:t>28</a:t>
            </a:fld>
            <a:endParaRPr lang="en-GB"/>
          </a:p>
        </p:txBody>
      </p:sp>
    </p:spTree>
    <p:extLst>
      <p:ext uri="{BB962C8B-B14F-4D97-AF65-F5344CB8AC3E}">
        <p14:creationId xmlns:p14="http://schemas.microsoft.com/office/powerpoint/2010/main" val="1600790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FE495B-09D9-4D8F-BC0B-49CCDD128076}" type="slidenum">
              <a:rPr lang="en-GB" smtClean="0"/>
              <a:t>4</a:t>
            </a:fld>
            <a:endParaRPr lang="en-GB"/>
          </a:p>
        </p:txBody>
      </p:sp>
    </p:spTree>
    <p:extLst>
      <p:ext uri="{BB962C8B-B14F-4D97-AF65-F5344CB8AC3E}">
        <p14:creationId xmlns:p14="http://schemas.microsoft.com/office/powerpoint/2010/main" val="408002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FE495B-09D9-4D8F-BC0B-49CCDD12807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5989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FE495B-09D9-4D8F-BC0B-49CCDD12807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5751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FE495B-09D9-4D8F-BC0B-49CCDD12807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2917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FE495B-09D9-4D8F-BC0B-49CCDD12807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1842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FE495B-09D9-4D8F-BC0B-49CCDD12807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5352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FE495B-09D9-4D8F-BC0B-49CCDD12807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9935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10/18/2022</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931492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10/18/2022</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149138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10/18/2022</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077669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10/18/2022</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2073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10/18/2022</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02174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10/18/2022</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58155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10/18/2022</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7817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10/18/2022</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18225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10/18/2022</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179168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10/18/2022</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2456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10/18/2022</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4191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10/18/2022</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40653063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gif"/><Relationship Id="rId4" Type="http://schemas.openxmlformats.org/officeDocument/2006/relationships/hyperlink" Target="https://gifer.com/en/Vqe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giphy.com/stickers/lidiaontheroad-kindcomments-W07v9HUJbuX4gdCbV8" TargetMode="External"/><Relationship Id="rId4" Type="http://schemas.openxmlformats.org/officeDocument/2006/relationships/image" Target="../media/image16.gif"/></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customXml" Target="../ink/ink1.xml"/><Relationship Id="rId7"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twinkl.co.uk/resource/social-media-resource-pack-au-t2-p-249" TargetMode="External"/><Relationship Id="rId5" Type="http://schemas.openxmlformats.org/officeDocument/2006/relationships/image" Target="../media/image1.png"/><Relationship Id="rId4" Type="http://schemas.openxmlformats.org/officeDocument/2006/relationships/image" Target="../media/image23.emf"/></Relationships>
</file>

<file path=ppt/slides/_rels/slide17.xml.rels><?xml version="1.0" encoding="UTF-8" standalone="yes"?>
<Relationships xmlns="http://schemas.openxmlformats.org/package/2006/relationships"><Relationship Id="rId8" Type="http://schemas.openxmlformats.org/officeDocument/2006/relationships/hyperlink" Target="file:///C:\Users\alice.lilley\Downloads\Lesson-plan.pdf" TargetMode="External"/><Relationship Id="rId3" Type="http://schemas.openxmlformats.org/officeDocument/2006/relationships/customXml" Target="../ink/ink2.xml"/><Relationship Id="rId7"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30.emf"/></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openmindscamhs.org.uk/silvercloud/"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dribbble.com/shots/1627606-Question-Mark" TargetMode="External"/><Relationship Id="rId4" Type="http://schemas.openxmlformats.org/officeDocument/2006/relationships/image" Target="../media/image24.gif"/></Relationships>
</file>

<file path=ppt/slides/_rels/slide23.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1.png"/><Relationship Id="rId7" Type="http://schemas.openxmlformats.org/officeDocument/2006/relationships/image" Target="../media/image28.jp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2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png"/><Relationship Id="rId7" Type="http://schemas.openxmlformats.org/officeDocument/2006/relationships/image" Target="../media/image33.jp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s://www.bullying.co.uk/cyberbullying/what-to-do-if-you-re-being-bullied-on-a-social-network/" TargetMode="External"/><Relationship Id="rId7" Type="http://schemas.openxmlformats.org/officeDocument/2006/relationships/hyperlink" Target="http://www.timeoutcalderdale.co.uk/"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www.kooth.com/" TargetMode="External"/><Relationship Id="rId5" Type="http://schemas.openxmlformats.org/officeDocument/2006/relationships/hyperlink" Target="http://www.mentallyhealthyschools.org.uk/" TargetMode="External"/><Relationship Id="rId10" Type="http://schemas.openxmlformats.org/officeDocument/2006/relationships/image" Target="../media/image36.png"/><Relationship Id="rId4" Type="http://schemas.openxmlformats.org/officeDocument/2006/relationships/hyperlink" Target="https://www.internetmatters.org/resources/social-media-advice-hub/" TargetMode="External"/><Relationship Id="rId9"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hyperlink" Target="https://www.locala.org.uk/your-healthcare/ereferrals-home/ereferrals/school-nursing-calderdale/" TargetMode="External"/><Relationship Id="rId7"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www.calderdale.gov.uk/ycs" TargetMode="External"/><Relationship Id="rId7"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www.openmindscamhs.org.uk/" TargetMode="External"/><Relationship Id="rId4" Type="http://schemas.openxmlformats.org/officeDocument/2006/relationships/hyperlink" Target="http://www.noahsarkcentre.org.uk/"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giphy.com/stickers/warning-attention-trigger-Xg4Lc2tzOXXdNCU4Qc" TargetMode="External"/><Relationship Id="rId4" Type="http://schemas.openxmlformats.org/officeDocument/2006/relationships/image" Target="../media/image13.gif"/></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dribbble.com/shots/3434115-Brainwave" TargetMode="Externa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7" name="Rectangle 16">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838200" y="451381"/>
            <a:ext cx="6891280" cy="4066540"/>
          </a:xfrm>
        </p:spPr>
        <p:txBody>
          <a:bodyPr vert="horz" lIns="91440" tIns="45720" rIns="91440" bIns="45720" rtlCol="0" anchor="b">
            <a:normAutofit/>
          </a:bodyPr>
          <a:lstStyle/>
          <a:p>
            <a:r>
              <a:rPr lang="en-US" sz="6600" dirty="0">
                <a:latin typeface="Modern Love" panose="04090805081005020601" pitchFamily="82" charset="0"/>
              </a:rPr>
              <a:t>Social Media &amp; Wellbeing</a:t>
            </a:r>
          </a:p>
        </p:txBody>
      </p:sp>
      <p:sp>
        <p:nvSpPr>
          <p:cNvPr id="19" name="Rectangle 6">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
            <a:extLst>
              <a:ext uri="{FF2B5EF4-FFF2-40B4-BE49-F238E27FC236}">
                <a16:creationId xmlns:a16="http://schemas.microsoft.com/office/drawing/2014/main" id="{E99B87F2-DA46-474D-9A96-3F0CDC10EE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4990" y="5641975"/>
            <a:ext cx="255905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607020F3-B84E-4D64-B3E7-78D1C379E2C0}"/>
              </a:ext>
            </a:extLst>
          </p:cNvPr>
          <p:cNvSpPr txBox="1"/>
          <p:nvPr/>
        </p:nvSpPr>
        <p:spPr>
          <a:xfrm>
            <a:off x="0" y="6611779"/>
            <a:ext cx="3065263"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Image from: </a:t>
            </a:r>
            <a:r>
              <a:rPr lang="en-GB" sz="1000" dirty="0">
                <a:latin typeface="Calibri" panose="020F0502020204030204" pitchFamily="34" charset="0"/>
                <a:cs typeface="Calibri" panose="020F0502020204030204" pitchFamily="34" charset="0"/>
                <a:hlinkClick r:id="rId4"/>
              </a:rPr>
              <a:t>Phone </a:t>
            </a:r>
            <a:r>
              <a:rPr lang="en-GB" sz="1000" dirty="0" err="1">
                <a:latin typeface="Calibri" panose="020F0502020204030204" pitchFamily="34" charset="0"/>
                <a:cs typeface="Calibri" panose="020F0502020204030204" pitchFamily="34" charset="0"/>
                <a:hlinkClick r:id="rId4"/>
              </a:rPr>
              <a:t>telefon</a:t>
            </a:r>
            <a:r>
              <a:rPr lang="en-GB" sz="1000" dirty="0">
                <a:latin typeface="Calibri" panose="020F0502020204030204" pitchFamily="34" charset="0"/>
                <a:cs typeface="Calibri" panose="020F0502020204030204" pitchFamily="34" charset="0"/>
                <a:hlinkClick r:id="rId4"/>
              </a:rPr>
              <a:t> </a:t>
            </a:r>
            <a:r>
              <a:rPr lang="en-GB" sz="1000" dirty="0" err="1">
                <a:latin typeface="Calibri" panose="020F0502020204030204" pitchFamily="34" charset="0"/>
                <a:cs typeface="Calibri" panose="020F0502020204030204" pitchFamily="34" charset="0"/>
                <a:hlinkClick r:id="rId4"/>
              </a:rPr>
              <a:t>telefone</a:t>
            </a:r>
            <a:r>
              <a:rPr lang="en-GB" sz="1000" dirty="0">
                <a:latin typeface="Calibri" panose="020F0502020204030204" pitchFamily="34" charset="0"/>
                <a:cs typeface="Calibri" panose="020F0502020204030204" pitchFamily="34" charset="0"/>
                <a:hlinkClick r:id="rId4"/>
              </a:rPr>
              <a:t> GIF - Find on GIFER</a:t>
            </a:r>
            <a:endParaRPr lang="en-GB" sz="1000" dirty="0">
              <a:latin typeface="Calibri" panose="020F0502020204030204" pitchFamily="34" charset="0"/>
              <a:cs typeface="Calibri" panose="020F0502020204030204" pitchFamily="34" charset="0"/>
            </a:endParaRPr>
          </a:p>
        </p:txBody>
      </p:sp>
      <p:pic>
        <p:nvPicPr>
          <p:cNvPr id="1026" name="Picture 2" descr="Image result for typing on phone gif">
            <a:extLst>
              <a:ext uri="{FF2B5EF4-FFF2-40B4-BE49-F238E27FC236}">
                <a16:creationId xmlns:a16="http://schemas.microsoft.com/office/drawing/2014/main" id="{6FA2C0A7-974D-5A34-C241-125ADCAD86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23195" y="1837654"/>
            <a:ext cx="4243589" cy="318269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03524FC-0549-24BE-F077-588C4085D582}"/>
              </a:ext>
            </a:extLst>
          </p:cNvPr>
          <p:cNvSpPr txBox="1"/>
          <p:nvPr/>
        </p:nvSpPr>
        <p:spPr>
          <a:xfrm>
            <a:off x="838200" y="5349587"/>
            <a:ext cx="6180327" cy="584775"/>
          </a:xfrm>
          <a:prstGeom prst="rect">
            <a:avLst/>
          </a:prstGeom>
          <a:noFill/>
        </p:spPr>
        <p:txBody>
          <a:bodyPr wrap="square" rtlCol="0">
            <a:spAutoFit/>
          </a:bodyPr>
          <a:lstStyle/>
          <a:p>
            <a:pPr algn="ctr"/>
            <a:r>
              <a:rPr lang="en-GB" sz="3200" dirty="0">
                <a:solidFill>
                  <a:srgbClr val="0070C0"/>
                </a:solidFill>
                <a:latin typeface="Arial Black" panose="020B0A04020102020204" pitchFamily="34" charset="0"/>
                <a:cs typeface="Arial" panose="020B0604020202020204" pitchFamily="34" charset="0"/>
              </a:rPr>
              <a:t>Calderdale MHST</a:t>
            </a:r>
          </a:p>
        </p:txBody>
      </p:sp>
    </p:spTree>
    <p:extLst>
      <p:ext uri="{BB962C8B-B14F-4D97-AF65-F5344CB8AC3E}">
        <p14:creationId xmlns:p14="http://schemas.microsoft.com/office/powerpoint/2010/main" val="1200240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838200" y="365125"/>
            <a:ext cx="10515600" cy="1325563"/>
          </a:xfrm>
        </p:spPr>
        <p:txBody>
          <a:bodyPr>
            <a:noAutofit/>
          </a:bodyPr>
          <a:lstStyle/>
          <a:p>
            <a:pPr algn="ctr"/>
            <a:r>
              <a:rPr lang="en-US" sz="4400" dirty="0">
                <a:latin typeface="Modern Love" panose="04090805081005020601" pitchFamily="82" charset="0"/>
              </a:rPr>
              <a:t>The impact of social media on the brain</a:t>
            </a:r>
            <a:endParaRPr lang="en-GB" sz="4400" dirty="0">
              <a:latin typeface="Modern Love" panose="04090805081005020601" pitchFamily="82" charset="0"/>
            </a:endParaRPr>
          </a:p>
        </p:txBody>
      </p:sp>
      <p:sp>
        <p:nvSpPr>
          <p:cNvPr id="9" name="Content Placeholder 2">
            <a:extLst>
              <a:ext uri="{FF2B5EF4-FFF2-40B4-BE49-F238E27FC236}">
                <a16:creationId xmlns:a16="http://schemas.microsoft.com/office/drawing/2014/main" id="{93167D99-E969-40B8-95EF-2AACEADF5526}"/>
              </a:ext>
            </a:extLst>
          </p:cNvPr>
          <p:cNvSpPr txBox="1">
            <a:spLocks/>
          </p:cNvSpPr>
          <p:nvPr/>
        </p:nvSpPr>
        <p:spPr>
          <a:xfrm>
            <a:off x="669036" y="2055813"/>
            <a:ext cx="10853927" cy="445755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It provides the same </a:t>
            </a:r>
            <a:r>
              <a:rPr kumimoji="0" lang="en-US"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neural circuitry as recreational drugs/gambling</a:t>
            </a: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a:p>
            <a:pPr>
              <a:lnSpc>
                <a:spcPct val="100000"/>
              </a:lnSpc>
              <a:defRPr/>
            </a:pPr>
            <a:r>
              <a:rPr lang="en-US" dirty="0">
                <a:solidFill>
                  <a:prstClr val="black"/>
                </a:solidFill>
                <a:latin typeface="Calibri" panose="020F0502020204030204" pitchFamily="34" charset="0"/>
                <a:cs typeface="Calibri" panose="020F0502020204030204" pitchFamily="34" charset="0"/>
              </a:rPr>
              <a:t>Likes and shares can create a </a:t>
            </a:r>
            <a:r>
              <a:rPr lang="en-US" b="1" dirty="0">
                <a:solidFill>
                  <a:prstClr val="black"/>
                </a:solidFill>
                <a:latin typeface="Calibri" panose="020F0502020204030204" pitchFamily="34" charset="0"/>
                <a:cs typeface="Calibri" panose="020F0502020204030204" pitchFamily="34" charset="0"/>
              </a:rPr>
              <a:t>chemical reaction </a:t>
            </a:r>
            <a:r>
              <a:rPr lang="en-US" dirty="0">
                <a:solidFill>
                  <a:prstClr val="black"/>
                </a:solidFill>
                <a:latin typeface="Calibri" panose="020F0502020204030204" pitchFamily="34" charset="0"/>
                <a:cs typeface="Calibri" panose="020F0502020204030204" pitchFamily="34" charset="0"/>
              </a:rPr>
              <a:t>in the brain similar to using </a:t>
            </a:r>
            <a:r>
              <a:rPr lang="en-US" b="1" dirty="0">
                <a:solidFill>
                  <a:prstClr val="black"/>
                </a:solidFill>
                <a:latin typeface="Calibri" panose="020F0502020204030204" pitchFamily="34" charset="0"/>
                <a:cs typeface="Calibri" panose="020F0502020204030204" pitchFamily="34" charset="0"/>
              </a:rPr>
              <a:t>cocaine</a:t>
            </a:r>
          </a:p>
          <a:p>
            <a:pPr>
              <a:lnSpc>
                <a:spcPct val="100000"/>
              </a:lnSpc>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Reward </a:t>
            </a:r>
            <a:r>
              <a:rPr kumimoji="0" lang="en-US"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centres</a:t>
            </a: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are </a:t>
            </a:r>
            <a:r>
              <a:rPr kumimoji="0" lang="en-US"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heightened</a:t>
            </a: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when talking about </a:t>
            </a:r>
            <a:r>
              <a:rPr kumimoji="0" lang="en-US"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ourselves</a:t>
            </a: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 in the real world we only do this 30-40% of the time, compared to </a:t>
            </a:r>
            <a:r>
              <a:rPr kumimoji="0" lang="en-US"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80% on social media</a:t>
            </a:r>
          </a:p>
          <a:p>
            <a:pPr>
              <a:lnSpc>
                <a:spcPct val="100000"/>
              </a:lnSpc>
              <a:defRPr/>
            </a:pPr>
            <a:r>
              <a:rPr lang="en-US" dirty="0">
                <a:solidFill>
                  <a:prstClr val="black"/>
                </a:solidFill>
                <a:latin typeface="Calibri" panose="020F0502020204030204" pitchFamily="34" charset="0"/>
                <a:cs typeface="Calibri" panose="020F0502020204030204" pitchFamily="34" charset="0"/>
              </a:rPr>
              <a:t>Worse if it’s used as a </a:t>
            </a:r>
            <a:r>
              <a:rPr lang="en-US" b="1" dirty="0">
                <a:solidFill>
                  <a:prstClr val="black"/>
                </a:solidFill>
                <a:latin typeface="Calibri" panose="020F0502020204030204" pitchFamily="34" charset="0"/>
                <a:cs typeface="Calibri" panose="020F0502020204030204" pitchFamily="34" charset="0"/>
              </a:rPr>
              <a:t>coping mechanism</a:t>
            </a:r>
          </a:p>
          <a:p>
            <a:pPr>
              <a:lnSpc>
                <a:spcPct val="100000"/>
              </a:lnSpc>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It can lead t</a:t>
            </a:r>
            <a:r>
              <a:rPr lang="en-US" dirty="0">
                <a:solidFill>
                  <a:prstClr val="black"/>
                </a:solidFill>
                <a:latin typeface="Calibri" panose="020F0502020204030204" pitchFamily="34" charset="0"/>
                <a:cs typeface="Calibri" panose="020F0502020204030204" pitchFamily="34" charset="0"/>
              </a:rPr>
              <a:t>o a </a:t>
            </a:r>
            <a:r>
              <a:rPr lang="en-US" b="1" dirty="0" err="1">
                <a:solidFill>
                  <a:prstClr val="black"/>
                </a:solidFill>
                <a:latin typeface="Calibri" panose="020F0502020204030204" pitchFamily="34" charset="0"/>
                <a:cs typeface="Calibri" panose="020F0502020204030204" pitchFamily="34" charset="0"/>
              </a:rPr>
              <a:t>behavioural</a:t>
            </a:r>
            <a:r>
              <a:rPr lang="en-US" b="1" dirty="0">
                <a:solidFill>
                  <a:prstClr val="black"/>
                </a:solidFill>
                <a:latin typeface="Calibri" panose="020F0502020204030204" pitchFamily="34" charset="0"/>
                <a:cs typeface="Calibri" panose="020F0502020204030204" pitchFamily="34" charset="0"/>
              </a:rPr>
              <a:t> addiction</a:t>
            </a:r>
          </a:p>
          <a:p>
            <a:pPr>
              <a:lnSpc>
                <a:spcPct val="100000"/>
              </a:lnSpc>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It may look like </a:t>
            </a:r>
            <a:r>
              <a:rPr kumimoji="0" lang="en-US"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any </a:t>
            </a:r>
            <a:r>
              <a:rPr kumimoji="0" lang="en-US"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ot</a:t>
            </a:r>
            <a:r>
              <a:rPr lang="en-US" b="1" dirty="0">
                <a:solidFill>
                  <a:prstClr val="black"/>
                </a:solidFill>
                <a:latin typeface="Calibri" panose="020F0502020204030204" pitchFamily="34" charset="0"/>
                <a:cs typeface="Calibri" panose="020F0502020204030204" pitchFamily="34" charset="0"/>
              </a:rPr>
              <a:t>her addiction</a:t>
            </a:r>
            <a:endParaRPr kumimoji="0" lang="en-US"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7" name="Picture 1">
            <a:extLst>
              <a:ext uri="{FF2B5EF4-FFF2-40B4-BE49-F238E27FC236}">
                <a16:creationId xmlns:a16="http://schemas.microsoft.com/office/drawing/2014/main" id="{DCB4D667-3A83-46E0-8875-15C012A9D6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4854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838200" y="365125"/>
            <a:ext cx="10515600" cy="1325563"/>
          </a:xfrm>
        </p:spPr>
        <p:txBody>
          <a:bodyPr>
            <a:noAutofit/>
          </a:bodyPr>
          <a:lstStyle/>
          <a:p>
            <a:pPr algn="ctr"/>
            <a:r>
              <a:rPr lang="en-US" sz="6000" dirty="0">
                <a:latin typeface="Modern Love" panose="04090805081005020601" pitchFamily="82" charset="0"/>
              </a:rPr>
              <a:t>Social media addiction</a:t>
            </a:r>
            <a:endParaRPr lang="en-GB" sz="6000" dirty="0">
              <a:latin typeface="Modern Love" panose="04090805081005020601" pitchFamily="82" charset="0"/>
            </a:endParaRPr>
          </a:p>
        </p:txBody>
      </p:sp>
      <p:sp>
        <p:nvSpPr>
          <p:cNvPr id="9" name="Content Placeholder 2">
            <a:extLst>
              <a:ext uri="{FF2B5EF4-FFF2-40B4-BE49-F238E27FC236}">
                <a16:creationId xmlns:a16="http://schemas.microsoft.com/office/drawing/2014/main" id="{93167D99-E969-40B8-95EF-2AACEADF5526}"/>
              </a:ext>
            </a:extLst>
          </p:cNvPr>
          <p:cNvSpPr txBox="1">
            <a:spLocks/>
          </p:cNvSpPr>
          <p:nvPr/>
        </p:nvSpPr>
        <p:spPr>
          <a:xfrm>
            <a:off x="669036" y="2043081"/>
            <a:ext cx="10853928" cy="4457552"/>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To determine if someone is </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risk of developing an addiction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to social media, ask these 6 questions:</a:t>
            </a:r>
          </a:p>
          <a:p>
            <a:pPr marL="0" indent="0">
              <a:lnSpc>
                <a:spcPct val="100000"/>
              </a:lnSpc>
              <a:buNone/>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57200" indent="-457200">
              <a:lnSpc>
                <a:spcPct val="100000"/>
              </a:lnSpc>
              <a:buFont typeface="+mj-lt"/>
              <a:buAutoNum type="arabicPeriod"/>
              <a:defRPr/>
            </a:pPr>
            <a:r>
              <a:rPr lang="en-US" sz="2400" dirty="0">
                <a:solidFill>
                  <a:prstClr val="black"/>
                </a:solidFill>
                <a:latin typeface="Calibri" panose="020F0502020204030204" pitchFamily="34" charset="0"/>
                <a:cs typeface="Calibri" panose="020F0502020204030204" pitchFamily="34" charset="0"/>
              </a:rPr>
              <a:t>Do they spend a lot of time thinking about social media or planning to use social media?</a:t>
            </a:r>
          </a:p>
          <a:p>
            <a:pPr marL="457200" indent="-457200">
              <a:lnSpc>
                <a:spcPct val="100000"/>
              </a:lnSpc>
              <a:buFont typeface="+mj-lt"/>
              <a:buAutoNum type="arabicPeriod"/>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Do they feel urges to use social media more and more?</a:t>
            </a:r>
          </a:p>
          <a:p>
            <a:pPr marL="457200" indent="-457200">
              <a:lnSpc>
                <a:spcPct val="100000"/>
              </a:lnSpc>
              <a:buFont typeface="+mj-lt"/>
              <a:buAutoNum type="arabicPeriod"/>
              <a:defRPr/>
            </a:pPr>
            <a:r>
              <a:rPr lang="en-US" sz="2400" dirty="0">
                <a:solidFill>
                  <a:prstClr val="black"/>
                </a:solidFill>
                <a:latin typeface="Calibri" panose="020F0502020204030204" pitchFamily="34" charset="0"/>
                <a:cs typeface="Calibri" panose="020F0502020204030204" pitchFamily="34" charset="0"/>
              </a:rPr>
              <a:t>Do they use social media to forget about personal problems?</a:t>
            </a:r>
          </a:p>
          <a:p>
            <a:pPr marL="457200" indent="-457200">
              <a:lnSpc>
                <a:spcPct val="100000"/>
              </a:lnSpc>
              <a:buFont typeface="+mj-lt"/>
              <a:buAutoNum type="arabicPeriod"/>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Do they often try and reduce the use of social media without success?</a:t>
            </a:r>
          </a:p>
          <a:p>
            <a:pPr marL="457200" indent="-457200">
              <a:lnSpc>
                <a:spcPct val="100000"/>
              </a:lnSpc>
              <a:buFont typeface="+mj-lt"/>
              <a:buAutoNum type="arabicPeriod"/>
              <a:defRPr/>
            </a:pPr>
            <a:r>
              <a:rPr lang="en-US" sz="2400" dirty="0">
                <a:solidFill>
                  <a:prstClr val="black"/>
                </a:solidFill>
                <a:latin typeface="Calibri" panose="020F0502020204030204" pitchFamily="34" charset="0"/>
                <a:cs typeface="Calibri" panose="020F0502020204030204" pitchFamily="34" charset="0"/>
              </a:rPr>
              <a:t>Do they become restless or troubled if unable to use social media?</a:t>
            </a:r>
          </a:p>
          <a:p>
            <a:pPr marL="457200" indent="-457200">
              <a:lnSpc>
                <a:spcPct val="100000"/>
              </a:lnSpc>
              <a:buFont typeface="+mj-lt"/>
              <a:buAutoNum type="arabicPeriod"/>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Do they use social media so much that it has a negative impact on their job or studies?</a:t>
            </a:r>
          </a:p>
          <a:p>
            <a:pPr marL="0" indent="0">
              <a:lnSpc>
                <a:spcPct val="100000"/>
              </a:lnSpc>
              <a:buNone/>
              <a:defRPr/>
            </a:pPr>
            <a:endParaRPr lang="en-US" sz="2400" dirty="0">
              <a:solidFill>
                <a:prstClr val="black"/>
              </a:solidFill>
              <a:latin typeface="Calibri" panose="020F0502020204030204" pitchFamily="34" charset="0"/>
              <a:cs typeface="Calibri" panose="020F0502020204030204" pitchFamily="34" charset="0"/>
            </a:endParaRPr>
          </a:p>
          <a:p>
            <a:pPr marL="0" indent="0">
              <a:lnSpc>
                <a:spcPct val="100000"/>
              </a:lnSpc>
              <a:buNone/>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 ‘yes’ to </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three or more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of these questions may indicate the presence of a social media addiction. </a:t>
            </a:r>
          </a:p>
          <a:p>
            <a:pPr>
              <a:lnSpc>
                <a:spcPct val="100000"/>
              </a:lnSpc>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7" name="Picture 1">
            <a:extLst>
              <a:ext uri="{FF2B5EF4-FFF2-40B4-BE49-F238E27FC236}">
                <a16:creationId xmlns:a16="http://schemas.microsoft.com/office/drawing/2014/main" id="{DCB4D667-3A83-46E0-8875-15C012A9D6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A5990515-CE1A-4C25-82CD-E058A42F73A2}"/>
              </a:ext>
            </a:extLst>
          </p:cNvPr>
          <p:cNvSpPr txBox="1"/>
          <p:nvPr/>
        </p:nvSpPr>
        <p:spPr>
          <a:xfrm>
            <a:off x="10782970" y="6556206"/>
            <a:ext cx="1141659"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(Addiction Centre)</a:t>
            </a:r>
          </a:p>
        </p:txBody>
      </p:sp>
    </p:spTree>
    <p:extLst>
      <p:ext uri="{BB962C8B-B14F-4D97-AF65-F5344CB8AC3E}">
        <p14:creationId xmlns:p14="http://schemas.microsoft.com/office/powerpoint/2010/main" val="1552423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838200" y="365125"/>
            <a:ext cx="10515600" cy="1325563"/>
          </a:xfrm>
        </p:spPr>
        <p:txBody>
          <a:bodyPr>
            <a:noAutofit/>
          </a:bodyPr>
          <a:lstStyle/>
          <a:p>
            <a:pPr algn="ctr"/>
            <a:r>
              <a:rPr lang="en-US" sz="4800" dirty="0">
                <a:latin typeface="Modern Love" panose="04090805081005020601" pitchFamily="82" charset="0"/>
              </a:rPr>
              <a:t>How can social media be used responsibly and safely?</a:t>
            </a:r>
            <a:endParaRPr lang="en-GB" sz="4800" dirty="0">
              <a:latin typeface="Modern Love" panose="04090805081005020601" pitchFamily="82" charset="0"/>
            </a:endParaRPr>
          </a:p>
        </p:txBody>
      </p:sp>
      <p:sp>
        <p:nvSpPr>
          <p:cNvPr id="9" name="Content Placeholder 2">
            <a:extLst>
              <a:ext uri="{FF2B5EF4-FFF2-40B4-BE49-F238E27FC236}">
                <a16:creationId xmlns:a16="http://schemas.microsoft.com/office/drawing/2014/main" id="{93167D99-E969-40B8-95EF-2AACEADF5526}"/>
              </a:ext>
            </a:extLst>
          </p:cNvPr>
          <p:cNvSpPr txBox="1">
            <a:spLocks/>
          </p:cNvSpPr>
          <p:nvPr/>
        </p:nvSpPr>
        <p:spPr>
          <a:xfrm>
            <a:off x="669035" y="2043081"/>
            <a:ext cx="7456061" cy="4457552"/>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What we need to tell young people:</a:t>
            </a:r>
          </a:p>
          <a:p>
            <a:pPr marL="0" indent="0">
              <a:lnSpc>
                <a:spcPct val="100000"/>
              </a:lnSpc>
              <a:buNone/>
              <a:defRPr/>
            </a:pP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a:lnSpc>
                <a:spcPct val="100000"/>
              </a:lnSpc>
              <a:defRPr/>
            </a:pPr>
            <a:r>
              <a:rPr lang="en-US" sz="2400" b="1" dirty="0">
                <a:solidFill>
                  <a:prstClr val="black"/>
                </a:solidFill>
                <a:latin typeface="Calibri" panose="020F0502020204030204" pitchFamily="34" charset="0"/>
                <a:cs typeface="Calibri" panose="020F0502020204030204" pitchFamily="34" charset="0"/>
              </a:rPr>
              <a:t>Delete</a:t>
            </a:r>
            <a:r>
              <a:rPr lang="en-US" sz="2400" dirty="0">
                <a:solidFill>
                  <a:prstClr val="black"/>
                </a:solidFill>
                <a:latin typeface="Calibri" panose="020F0502020204030204" pitchFamily="34" charset="0"/>
                <a:cs typeface="Calibri" panose="020F0502020204030204" pitchFamily="34" charset="0"/>
              </a:rPr>
              <a:t> and </a:t>
            </a:r>
            <a:r>
              <a:rPr lang="en-US" sz="2400" b="1" dirty="0">
                <a:solidFill>
                  <a:prstClr val="black"/>
                </a:solidFill>
                <a:latin typeface="Calibri" panose="020F0502020204030204" pitchFamily="34" charset="0"/>
                <a:cs typeface="Calibri" panose="020F0502020204030204" pitchFamily="34" charset="0"/>
              </a:rPr>
              <a:t>unfollow</a:t>
            </a:r>
            <a:r>
              <a:rPr lang="en-US" sz="2400" dirty="0">
                <a:solidFill>
                  <a:prstClr val="black"/>
                </a:solidFill>
                <a:latin typeface="Calibri" panose="020F0502020204030204" pitchFamily="34" charset="0"/>
                <a:cs typeface="Calibri" panose="020F0502020204030204" pitchFamily="34" charset="0"/>
              </a:rPr>
              <a:t> people</a:t>
            </a:r>
          </a:p>
          <a:p>
            <a:pPr>
              <a:lnSpc>
                <a:spcPct val="100000"/>
              </a:lnSpc>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Set yourself </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boundaries/time limits</a:t>
            </a:r>
          </a:p>
          <a:p>
            <a:pPr>
              <a:lnSpc>
                <a:spcPct val="100000"/>
              </a:lnSpc>
              <a:defRPr/>
            </a:pPr>
            <a:r>
              <a:rPr lang="en-US" sz="2400" dirty="0">
                <a:solidFill>
                  <a:prstClr val="black"/>
                </a:solidFill>
                <a:latin typeface="Calibri" panose="020F0502020204030204" pitchFamily="34" charset="0"/>
                <a:cs typeface="Calibri" panose="020F0502020204030204" pitchFamily="34" charset="0"/>
              </a:rPr>
              <a:t>Be </a:t>
            </a:r>
            <a:r>
              <a:rPr lang="en-US" sz="2400" b="1" dirty="0">
                <a:solidFill>
                  <a:prstClr val="black"/>
                </a:solidFill>
                <a:latin typeface="Calibri" panose="020F0502020204030204" pitchFamily="34" charset="0"/>
                <a:cs typeface="Calibri" panose="020F0502020204030204" pitchFamily="34" charset="0"/>
              </a:rPr>
              <a:t>kind</a:t>
            </a:r>
          </a:p>
          <a:p>
            <a:pPr>
              <a:lnSpc>
                <a:spcPct val="100000"/>
              </a:lnSpc>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Follow those who </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help you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is it a healthy or unhealthy account?</a:t>
            </a:r>
          </a:p>
          <a:p>
            <a:pPr>
              <a:lnSpc>
                <a:spcPct val="100000"/>
              </a:lnSpc>
              <a:defRPr/>
            </a:pPr>
            <a:r>
              <a:rPr lang="en-US" sz="2400" dirty="0">
                <a:solidFill>
                  <a:prstClr val="black"/>
                </a:solidFill>
                <a:latin typeface="Calibri" panose="020F0502020204030204" pitchFamily="34" charset="0"/>
                <a:cs typeface="Calibri" panose="020F0502020204030204" pitchFamily="34" charset="0"/>
              </a:rPr>
              <a:t>Create </a:t>
            </a:r>
            <a:r>
              <a:rPr lang="en-US" sz="2400" b="1" dirty="0">
                <a:solidFill>
                  <a:prstClr val="black"/>
                </a:solidFill>
                <a:latin typeface="Calibri" panose="020F0502020204030204" pitchFamily="34" charset="0"/>
                <a:cs typeface="Calibri" panose="020F0502020204030204" pitchFamily="34" charset="0"/>
              </a:rPr>
              <a:t>positive content</a:t>
            </a:r>
          </a:p>
          <a:p>
            <a:pPr>
              <a:lnSpc>
                <a:spcPct val="100000"/>
              </a:lnSpc>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Reality</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is better</a:t>
            </a:r>
          </a:p>
          <a:p>
            <a:pPr>
              <a:lnSpc>
                <a:spcPct val="100000"/>
              </a:lnSpc>
              <a:defRPr/>
            </a:pPr>
            <a:r>
              <a:rPr lang="en-US" sz="2400" b="1" dirty="0">
                <a:solidFill>
                  <a:prstClr val="black"/>
                </a:solidFill>
                <a:latin typeface="Calibri" panose="020F0502020204030204" pitchFamily="34" charset="0"/>
                <a:cs typeface="Calibri" panose="020F0502020204030204" pitchFamily="34" charset="0"/>
              </a:rPr>
              <a:t>Stop comparing</a:t>
            </a:r>
          </a:p>
          <a:p>
            <a:pPr>
              <a:lnSpc>
                <a:spcPct val="100000"/>
              </a:lnSpc>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Report it!</a:t>
            </a:r>
          </a:p>
        </p:txBody>
      </p:sp>
      <p:pic>
        <p:nvPicPr>
          <p:cNvPr id="7" name="Picture 1">
            <a:extLst>
              <a:ext uri="{FF2B5EF4-FFF2-40B4-BE49-F238E27FC236}">
                <a16:creationId xmlns:a16="http://schemas.microsoft.com/office/drawing/2014/main" id="{DCB4D667-3A83-46E0-8875-15C012A9D6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See the source image">
            <a:extLst>
              <a:ext uri="{FF2B5EF4-FFF2-40B4-BE49-F238E27FC236}">
                <a16:creationId xmlns:a16="http://schemas.microsoft.com/office/drawing/2014/main" id="{1527B794-1D1F-1D47-5B24-92B277942B9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86499" y="2490998"/>
            <a:ext cx="3136465" cy="313646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159F0F74-023C-689A-1E7F-8D91FFDE904D}"/>
              </a:ext>
            </a:extLst>
          </p:cNvPr>
          <p:cNvSpPr txBox="1"/>
          <p:nvPr/>
        </p:nvSpPr>
        <p:spPr>
          <a:xfrm>
            <a:off x="8911935" y="6611779"/>
            <a:ext cx="3280065"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Image from: </a:t>
            </a:r>
            <a:r>
              <a:rPr lang="en-GB" sz="1000" dirty="0">
                <a:latin typeface="Calibri" panose="020F0502020204030204" pitchFamily="34" charset="0"/>
                <a:cs typeface="Calibri" panose="020F0502020204030204" pitchFamily="34" charset="0"/>
                <a:hlinkClick r:id="rId5"/>
              </a:rPr>
              <a:t>Be Kind Love Sticker for iOS &amp; Android | GIPHY</a:t>
            </a:r>
            <a:endParaRPr lang="en-GB"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81503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838200" y="365125"/>
            <a:ext cx="10515600" cy="1325563"/>
          </a:xfrm>
        </p:spPr>
        <p:txBody>
          <a:bodyPr>
            <a:noAutofit/>
          </a:bodyPr>
          <a:lstStyle/>
          <a:p>
            <a:pPr algn="ctr"/>
            <a:r>
              <a:rPr lang="en-US" sz="6600" dirty="0">
                <a:latin typeface="Modern Love" panose="04090805081005020601" pitchFamily="82" charset="0"/>
              </a:rPr>
              <a:t>Empathy</a:t>
            </a:r>
            <a:endParaRPr lang="en-GB" sz="4400" dirty="0">
              <a:latin typeface="Modern Love" panose="04090805081005020601" pitchFamily="82" charset="0"/>
            </a:endParaRPr>
          </a:p>
        </p:txBody>
      </p:sp>
      <p:sp>
        <p:nvSpPr>
          <p:cNvPr id="9" name="Content Placeholder 2">
            <a:extLst>
              <a:ext uri="{FF2B5EF4-FFF2-40B4-BE49-F238E27FC236}">
                <a16:creationId xmlns:a16="http://schemas.microsoft.com/office/drawing/2014/main" id="{93167D99-E969-40B8-95EF-2AACEADF5526}"/>
              </a:ext>
            </a:extLst>
          </p:cNvPr>
          <p:cNvSpPr txBox="1">
            <a:spLocks/>
          </p:cNvSpPr>
          <p:nvPr/>
        </p:nvSpPr>
        <p:spPr>
          <a:xfrm>
            <a:off x="979841" y="2668048"/>
            <a:ext cx="10232318" cy="298904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defRPr/>
            </a:pPr>
            <a:r>
              <a:rPr lang="en-US" sz="3200" dirty="0">
                <a:latin typeface="Calibri" panose="020F0502020204030204" pitchFamily="34" charset="0"/>
                <a:cs typeface="Calibri" panose="020F0502020204030204" pitchFamily="34" charset="0"/>
              </a:rPr>
              <a:t>“Empathy is the ability to </a:t>
            </a:r>
            <a:r>
              <a:rPr lang="en-US" sz="3200" b="1" dirty="0">
                <a:latin typeface="Calibri" panose="020F0502020204030204" pitchFamily="34" charset="0"/>
                <a:cs typeface="Calibri" panose="020F0502020204030204" pitchFamily="34" charset="0"/>
              </a:rPr>
              <a:t>emotionally understand </a:t>
            </a:r>
            <a:r>
              <a:rPr lang="en-US" sz="3200" dirty="0">
                <a:latin typeface="Calibri" panose="020F0502020204030204" pitchFamily="34" charset="0"/>
                <a:cs typeface="Calibri" panose="020F0502020204030204" pitchFamily="34" charset="0"/>
              </a:rPr>
              <a:t>what other people feel, </a:t>
            </a:r>
            <a:r>
              <a:rPr lang="en-US" sz="3200" b="1" dirty="0">
                <a:latin typeface="Calibri" panose="020F0502020204030204" pitchFamily="34" charset="0"/>
                <a:cs typeface="Calibri" panose="020F0502020204030204" pitchFamily="34" charset="0"/>
              </a:rPr>
              <a:t>see things from their point of view</a:t>
            </a:r>
            <a:r>
              <a:rPr lang="en-US" sz="3200" dirty="0">
                <a:latin typeface="Calibri" panose="020F0502020204030204" pitchFamily="34" charset="0"/>
                <a:cs typeface="Calibri" panose="020F0502020204030204" pitchFamily="34" charset="0"/>
              </a:rPr>
              <a:t>, and imagine yourself in their place. Essentially, it is </a:t>
            </a:r>
            <a:r>
              <a:rPr lang="en-US" sz="3200" b="1" dirty="0">
                <a:latin typeface="Calibri" panose="020F0502020204030204" pitchFamily="34" charset="0"/>
                <a:cs typeface="Calibri" panose="020F0502020204030204" pitchFamily="34" charset="0"/>
              </a:rPr>
              <a:t>putting yourself in someone else's position and feeling what they must be feeling</a:t>
            </a:r>
            <a:r>
              <a:rPr lang="en-US" sz="3200" dirty="0">
                <a:latin typeface="Calibri" panose="020F0502020204030204" pitchFamily="34" charset="0"/>
                <a:cs typeface="Calibri" panose="020F0502020204030204" pitchFamily="34" charset="0"/>
              </a:rPr>
              <a:t>. When you see another person suffering, you might be able to instantly envision yourself in the other person's place and feel sympathy for what they are going through.”</a:t>
            </a:r>
            <a:endParaRPr lang="en-GB" sz="3200" dirty="0">
              <a:latin typeface="Calibri" panose="020F0502020204030204" pitchFamily="34" charset="0"/>
              <a:cs typeface="Calibri" panose="020F0502020204030204" pitchFamily="34" charset="0"/>
            </a:endParaRPr>
          </a:p>
          <a:p>
            <a:pPr marL="0" indent="0">
              <a:lnSpc>
                <a:spcPct val="100000"/>
              </a:lnSpc>
              <a:buNone/>
              <a:defRPr/>
            </a:pP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7" name="Picture 1">
            <a:extLst>
              <a:ext uri="{FF2B5EF4-FFF2-40B4-BE49-F238E27FC236}">
                <a16:creationId xmlns:a16="http://schemas.microsoft.com/office/drawing/2014/main" id="{DCB4D667-3A83-46E0-8875-15C012A9D6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7161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838200" y="365125"/>
            <a:ext cx="10515600" cy="1325563"/>
          </a:xfrm>
        </p:spPr>
        <p:txBody>
          <a:bodyPr>
            <a:noAutofit/>
          </a:bodyPr>
          <a:lstStyle/>
          <a:p>
            <a:pPr algn="ctr"/>
            <a:r>
              <a:rPr lang="en-US" sz="6600" dirty="0">
                <a:latin typeface="Modern Love" panose="04090805081005020601" pitchFamily="82" charset="0"/>
              </a:rPr>
              <a:t>THINK</a:t>
            </a:r>
            <a:endParaRPr lang="en-GB" sz="6600" dirty="0">
              <a:latin typeface="Modern Love" panose="04090805081005020601" pitchFamily="82" charset="0"/>
            </a:endParaRPr>
          </a:p>
        </p:txBody>
      </p:sp>
      <p:sp>
        <p:nvSpPr>
          <p:cNvPr id="9" name="Content Placeholder 2">
            <a:extLst>
              <a:ext uri="{FF2B5EF4-FFF2-40B4-BE49-F238E27FC236}">
                <a16:creationId xmlns:a16="http://schemas.microsoft.com/office/drawing/2014/main" id="{93167D99-E969-40B8-95EF-2AACEADF5526}"/>
              </a:ext>
            </a:extLst>
          </p:cNvPr>
          <p:cNvSpPr txBox="1">
            <a:spLocks/>
          </p:cNvSpPr>
          <p:nvPr/>
        </p:nvSpPr>
        <p:spPr>
          <a:xfrm>
            <a:off x="669036" y="2154227"/>
            <a:ext cx="6541388" cy="445755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defRPr/>
            </a:pP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True</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 are you spreading gossip or fake news?</a:t>
            </a:r>
          </a:p>
          <a:p>
            <a:pPr marL="0" indent="0">
              <a:lnSpc>
                <a:spcPct val="100000"/>
              </a:lnSpc>
              <a:buNone/>
              <a:defRPr/>
            </a:pPr>
            <a:endPar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a:lnSpc>
                <a:spcPct val="100000"/>
              </a:lnSpc>
              <a:defRPr/>
            </a:pPr>
            <a:r>
              <a:rPr lang="en-US" sz="2600" b="1" dirty="0">
                <a:solidFill>
                  <a:prstClr val="black"/>
                </a:solidFill>
                <a:latin typeface="Calibri" panose="020F0502020204030204" pitchFamily="34" charset="0"/>
                <a:cs typeface="Calibri" panose="020F0502020204030204" pitchFamily="34" charset="0"/>
              </a:rPr>
              <a:t>Helpful</a:t>
            </a:r>
            <a:r>
              <a:rPr lang="en-US" sz="2600" dirty="0">
                <a:solidFill>
                  <a:prstClr val="black"/>
                </a:solidFill>
                <a:latin typeface="Calibri" panose="020F0502020204030204" pitchFamily="34" charset="0"/>
                <a:cs typeface="Calibri" panose="020F0502020204030204" pitchFamily="34" charset="0"/>
              </a:rPr>
              <a:t> – does sharing help?</a:t>
            </a:r>
          </a:p>
          <a:p>
            <a:pPr>
              <a:lnSpc>
                <a:spcPct val="100000"/>
              </a:lnSpc>
              <a:defRPr/>
            </a:pPr>
            <a:endPar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a:lnSpc>
                <a:spcPct val="100000"/>
              </a:lnSpc>
              <a:defRPr/>
            </a:pP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Inspiring</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 does it inspire someone?</a:t>
            </a:r>
          </a:p>
          <a:p>
            <a:pPr>
              <a:lnSpc>
                <a:spcPct val="100000"/>
              </a:lnSpc>
              <a:defRPr/>
            </a:pPr>
            <a:endParaRPr lang="en-US" sz="2600" dirty="0">
              <a:solidFill>
                <a:prstClr val="black"/>
              </a:solidFill>
              <a:latin typeface="Calibri" panose="020F0502020204030204" pitchFamily="34" charset="0"/>
              <a:cs typeface="Calibri" panose="020F0502020204030204" pitchFamily="34" charset="0"/>
            </a:endParaRPr>
          </a:p>
          <a:p>
            <a:pPr>
              <a:lnSpc>
                <a:spcPct val="100000"/>
              </a:lnSpc>
              <a:defRPr/>
            </a:pPr>
            <a:r>
              <a:rPr lang="en-US" sz="2600" b="1" dirty="0">
                <a:solidFill>
                  <a:prstClr val="black"/>
                </a:solidFill>
                <a:latin typeface="Calibri" panose="020F0502020204030204" pitchFamily="34" charset="0"/>
                <a:cs typeface="Calibri" panose="020F0502020204030204" pitchFamily="34" charset="0"/>
              </a:rPr>
              <a:t>Necessary</a:t>
            </a:r>
            <a:r>
              <a:rPr lang="en-US" sz="2600" dirty="0">
                <a:solidFill>
                  <a:prstClr val="black"/>
                </a:solidFill>
                <a:latin typeface="Calibri" panose="020F0502020204030204" pitchFamily="34" charset="0"/>
                <a:cs typeface="Calibri" panose="020F0502020204030204" pitchFamily="34" charset="0"/>
              </a:rPr>
              <a:t> – does it need to be said?</a:t>
            </a:r>
          </a:p>
          <a:p>
            <a:pPr>
              <a:lnSpc>
                <a:spcPct val="100000"/>
              </a:lnSpc>
              <a:defRPr/>
            </a:pPr>
            <a:endPar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a:lnSpc>
                <a:spcPct val="100000"/>
              </a:lnSpc>
              <a:defRPr/>
            </a:pPr>
            <a:r>
              <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Kind</a:t>
            </a:r>
            <a:r>
              <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 is it kind or hurtful?</a:t>
            </a:r>
          </a:p>
        </p:txBody>
      </p:sp>
      <p:pic>
        <p:nvPicPr>
          <p:cNvPr id="7" name="Picture 1">
            <a:extLst>
              <a:ext uri="{FF2B5EF4-FFF2-40B4-BE49-F238E27FC236}">
                <a16:creationId xmlns:a16="http://schemas.microsoft.com/office/drawing/2014/main" id="{DCB4D667-3A83-46E0-8875-15C012A9D6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Image result for think emoji">
            <a:extLst>
              <a:ext uri="{FF2B5EF4-FFF2-40B4-BE49-F238E27FC236}">
                <a16:creationId xmlns:a16="http://schemas.microsoft.com/office/drawing/2014/main" id="{C5A27FCE-C0FE-1DEA-2EC3-A308EE3055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0153" y="2582599"/>
            <a:ext cx="3142883" cy="3364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220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id="{94BFCCA4-109C-4B21-816E-144FE75C3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630918" y="643465"/>
            <a:ext cx="3895359" cy="1846615"/>
          </a:xfrm>
        </p:spPr>
        <p:txBody>
          <a:bodyPr anchor="b">
            <a:normAutofit fontScale="90000"/>
          </a:bodyPr>
          <a:lstStyle/>
          <a:p>
            <a:pPr>
              <a:lnSpc>
                <a:spcPct val="90000"/>
              </a:lnSpc>
            </a:pPr>
            <a:r>
              <a:rPr lang="en-US" sz="6000" dirty="0">
                <a:latin typeface="Modern Love" panose="04090805081005020601" pitchFamily="82" charset="0"/>
              </a:rPr>
              <a:t>Healthy or unhealthy?</a:t>
            </a:r>
            <a:endParaRPr lang="en-GB" sz="6000" dirty="0">
              <a:latin typeface="Modern Love" panose="04090805081005020601" pitchFamily="82" charset="0"/>
            </a:endParaRPr>
          </a:p>
        </p:txBody>
      </p:sp>
      <p:sp>
        <p:nvSpPr>
          <p:cNvPr id="83"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753" y="2634908"/>
            <a:ext cx="3772532" cy="27432"/>
          </a:xfrm>
          <a:custGeom>
            <a:avLst/>
            <a:gdLst>
              <a:gd name="connsiteX0" fmla="*/ 0 w 3772532"/>
              <a:gd name="connsiteY0" fmla="*/ 0 h 27432"/>
              <a:gd name="connsiteX1" fmla="*/ 704206 w 3772532"/>
              <a:gd name="connsiteY1" fmla="*/ 0 h 27432"/>
              <a:gd name="connsiteX2" fmla="*/ 1370687 w 3772532"/>
              <a:gd name="connsiteY2" fmla="*/ 0 h 27432"/>
              <a:gd name="connsiteX3" fmla="*/ 2037167 w 3772532"/>
              <a:gd name="connsiteY3" fmla="*/ 0 h 27432"/>
              <a:gd name="connsiteX4" fmla="*/ 2552747 w 3772532"/>
              <a:gd name="connsiteY4" fmla="*/ 0 h 27432"/>
              <a:gd name="connsiteX5" fmla="*/ 3106051 w 3772532"/>
              <a:gd name="connsiteY5" fmla="*/ 0 h 27432"/>
              <a:gd name="connsiteX6" fmla="*/ 3772532 w 3772532"/>
              <a:gd name="connsiteY6" fmla="*/ 0 h 27432"/>
              <a:gd name="connsiteX7" fmla="*/ 3772532 w 3772532"/>
              <a:gd name="connsiteY7" fmla="*/ 27432 h 27432"/>
              <a:gd name="connsiteX8" fmla="*/ 3143777 w 3772532"/>
              <a:gd name="connsiteY8" fmla="*/ 27432 h 27432"/>
              <a:gd name="connsiteX9" fmla="*/ 2628197 w 3772532"/>
              <a:gd name="connsiteY9" fmla="*/ 27432 h 27432"/>
              <a:gd name="connsiteX10" fmla="*/ 2112618 w 3772532"/>
              <a:gd name="connsiteY10" fmla="*/ 27432 h 27432"/>
              <a:gd name="connsiteX11" fmla="*/ 1446137 w 3772532"/>
              <a:gd name="connsiteY11" fmla="*/ 27432 h 27432"/>
              <a:gd name="connsiteX12" fmla="*/ 892833 w 3772532"/>
              <a:gd name="connsiteY12" fmla="*/ 27432 h 27432"/>
              <a:gd name="connsiteX13" fmla="*/ 0 w 3772532"/>
              <a:gd name="connsiteY13" fmla="*/ 27432 h 27432"/>
              <a:gd name="connsiteX14" fmla="*/ 0 w 3772532"/>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2532" h="27432" fill="none" extrusionOk="0">
                <a:moveTo>
                  <a:pt x="0" y="0"/>
                </a:moveTo>
                <a:cubicBezTo>
                  <a:pt x="244720" y="-3658"/>
                  <a:pt x="354662" y="-9412"/>
                  <a:pt x="704206" y="0"/>
                </a:cubicBezTo>
                <a:cubicBezTo>
                  <a:pt x="1053750" y="9412"/>
                  <a:pt x="1098475" y="-322"/>
                  <a:pt x="1370687" y="0"/>
                </a:cubicBezTo>
                <a:cubicBezTo>
                  <a:pt x="1642899" y="322"/>
                  <a:pt x="1719797" y="-23304"/>
                  <a:pt x="2037167" y="0"/>
                </a:cubicBezTo>
                <a:cubicBezTo>
                  <a:pt x="2354537" y="23304"/>
                  <a:pt x="2327380" y="-17312"/>
                  <a:pt x="2552747" y="0"/>
                </a:cubicBezTo>
                <a:cubicBezTo>
                  <a:pt x="2778114" y="17312"/>
                  <a:pt x="2963395" y="16906"/>
                  <a:pt x="3106051" y="0"/>
                </a:cubicBezTo>
                <a:cubicBezTo>
                  <a:pt x="3248707" y="-16906"/>
                  <a:pt x="3607729" y="-1190"/>
                  <a:pt x="3772532" y="0"/>
                </a:cubicBezTo>
                <a:cubicBezTo>
                  <a:pt x="3771575" y="8431"/>
                  <a:pt x="3772183" y="14612"/>
                  <a:pt x="3772532" y="27432"/>
                </a:cubicBezTo>
                <a:cubicBezTo>
                  <a:pt x="3590140" y="16334"/>
                  <a:pt x="3310324" y="674"/>
                  <a:pt x="3143777" y="27432"/>
                </a:cubicBezTo>
                <a:cubicBezTo>
                  <a:pt x="2977231" y="54190"/>
                  <a:pt x="2760348" y="26592"/>
                  <a:pt x="2628197" y="27432"/>
                </a:cubicBezTo>
                <a:cubicBezTo>
                  <a:pt x="2496046" y="28272"/>
                  <a:pt x="2363991" y="25547"/>
                  <a:pt x="2112618" y="27432"/>
                </a:cubicBezTo>
                <a:cubicBezTo>
                  <a:pt x="1861245" y="29317"/>
                  <a:pt x="1763019" y="1242"/>
                  <a:pt x="1446137" y="27432"/>
                </a:cubicBezTo>
                <a:cubicBezTo>
                  <a:pt x="1129255" y="53622"/>
                  <a:pt x="1116896" y="2843"/>
                  <a:pt x="892833" y="27432"/>
                </a:cubicBezTo>
                <a:cubicBezTo>
                  <a:pt x="668770" y="52021"/>
                  <a:pt x="337811" y="-9110"/>
                  <a:pt x="0" y="27432"/>
                </a:cubicBezTo>
                <a:cubicBezTo>
                  <a:pt x="226" y="18208"/>
                  <a:pt x="-648" y="12891"/>
                  <a:pt x="0" y="0"/>
                </a:cubicBezTo>
                <a:close/>
              </a:path>
              <a:path w="3772532" h="27432" stroke="0" extrusionOk="0">
                <a:moveTo>
                  <a:pt x="0" y="0"/>
                </a:moveTo>
                <a:cubicBezTo>
                  <a:pt x="136381" y="23473"/>
                  <a:pt x="333157" y="-1611"/>
                  <a:pt x="591030" y="0"/>
                </a:cubicBezTo>
                <a:cubicBezTo>
                  <a:pt x="848903" y="1611"/>
                  <a:pt x="874121" y="-21763"/>
                  <a:pt x="1106609" y="0"/>
                </a:cubicBezTo>
                <a:cubicBezTo>
                  <a:pt x="1339097" y="21763"/>
                  <a:pt x="1575126" y="18505"/>
                  <a:pt x="1810815" y="0"/>
                </a:cubicBezTo>
                <a:cubicBezTo>
                  <a:pt x="2046504" y="-18505"/>
                  <a:pt x="2110261" y="21722"/>
                  <a:pt x="2401845" y="0"/>
                </a:cubicBezTo>
                <a:cubicBezTo>
                  <a:pt x="2693429" y="-21722"/>
                  <a:pt x="2769280" y="8922"/>
                  <a:pt x="2992875" y="0"/>
                </a:cubicBezTo>
                <a:cubicBezTo>
                  <a:pt x="3216470" y="-8922"/>
                  <a:pt x="3395186" y="-17861"/>
                  <a:pt x="3772532" y="0"/>
                </a:cubicBezTo>
                <a:cubicBezTo>
                  <a:pt x="3771177" y="9524"/>
                  <a:pt x="3771330" y="13975"/>
                  <a:pt x="3772532" y="27432"/>
                </a:cubicBezTo>
                <a:cubicBezTo>
                  <a:pt x="3635941" y="57411"/>
                  <a:pt x="3310352" y="7993"/>
                  <a:pt x="3143777" y="27432"/>
                </a:cubicBezTo>
                <a:cubicBezTo>
                  <a:pt x="2977203" y="46871"/>
                  <a:pt x="2807596" y="3382"/>
                  <a:pt x="2628197" y="27432"/>
                </a:cubicBezTo>
                <a:cubicBezTo>
                  <a:pt x="2448798" y="51482"/>
                  <a:pt x="2302918" y="50688"/>
                  <a:pt x="1999442" y="27432"/>
                </a:cubicBezTo>
                <a:cubicBezTo>
                  <a:pt x="1695966" y="4176"/>
                  <a:pt x="1623081" y="31473"/>
                  <a:pt x="1370687" y="27432"/>
                </a:cubicBezTo>
                <a:cubicBezTo>
                  <a:pt x="1118294" y="23391"/>
                  <a:pt x="932834" y="17695"/>
                  <a:pt x="779657" y="27432"/>
                </a:cubicBezTo>
                <a:cubicBezTo>
                  <a:pt x="626480" y="37170"/>
                  <a:pt x="206972" y="-11355"/>
                  <a:pt x="0" y="27432"/>
                </a:cubicBezTo>
                <a:cubicBezTo>
                  <a:pt x="-800" y="16780"/>
                  <a:pt x="-583" y="12910"/>
                  <a:pt x="0" y="0"/>
                </a:cubicBezTo>
                <a:close/>
              </a:path>
            </a:pathLst>
          </a:custGeom>
          <a:solidFill>
            <a:srgbClr val="D59B3D"/>
          </a:solidFill>
          <a:ln w="38100" cap="rnd">
            <a:solidFill>
              <a:srgbClr val="D59B3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A28142C-8DB5-4E4D-9C5B-D41495233B16}"/>
              </a:ext>
            </a:extLst>
          </p:cNvPr>
          <p:cNvSpPr>
            <a:spLocks noGrp="1"/>
          </p:cNvSpPr>
          <p:nvPr>
            <p:ph idx="1"/>
          </p:nvPr>
        </p:nvSpPr>
        <p:spPr>
          <a:xfrm>
            <a:off x="508864" y="2917652"/>
            <a:ext cx="5244236" cy="3679358"/>
          </a:xfrm>
        </p:spPr>
        <p:txBody>
          <a:bodyPr>
            <a:normAutofit/>
          </a:bodyPr>
          <a:lstStyle/>
          <a:p>
            <a:pPr marL="0" indent="0">
              <a:lnSpc>
                <a:spcPct val="100000"/>
              </a:lnSpc>
              <a:buNone/>
            </a:pPr>
            <a:r>
              <a:rPr lang="en-US" dirty="0">
                <a:latin typeface="Calibri" panose="020F0502020204030204" pitchFamily="34" charset="0"/>
                <a:cs typeface="Calibri" panose="020F0502020204030204" pitchFamily="34" charset="0"/>
              </a:rPr>
              <a:t>Go through the accounts your child follows and discuss with them if they are </a:t>
            </a:r>
            <a:r>
              <a:rPr lang="en-US" b="1" dirty="0">
                <a:latin typeface="Calibri" panose="020F0502020204030204" pitchFamily="34" charset="0"/>
                <a:cs typeface="Calibri" panose="020F0502020204030204" pitchFamily="34" charset="0"/>
              </a:rPr>
              <a:t>healthy or unhealthy </a:t>
            </a:r>
            <a:r>
              <a:rPr lang="en-US" dirty="0">
                <a:latin typeface="Calibri" panose="020F0502020204030204" pitchFamily="34" charset="0"/>
                <a:cs typeface="Calibri" panose="020F0502020204030204" pitchFamily="34" charset="0"/>
              </a:rPr>
              <a:t>accounts?</a:t>
            </a:r>
          </a:p>
          <a:p>
            <a:pPr marL="0" indent="0">
              <a:lnSpc>
                <a:spcPct val="100000"/>
              </a:lnSpc>
              <a:buNone/>
            </a:pPr>
            <a:endParaRPr lang="en-US" dirty="0">
              <a:latin typeface="Calibri" panose="020F0502020204030204" pitchFamily="34" charset="0"/>
              <a:cs typeface="Calibri" panose="020F0502020204030204" pitchFamily="34" charset="0"/>
            </a:endParaRPr>
          </a:p>
          <a:p>
            <a:pPr marL="0" indent="0">
              <a:lnSpc>
                <a:spcPct val="100000"/>
              </a:lnSpc>
              <a:buNone/>
            </a:pPr>
            <a:r>
              <a:rPr lang="en-US" b="1" dirty="0">
                <a:latin typeface="Calibri" panose="020F0502020204030204" pitchFamily="34" charset="0"/>
                <a:cs typeface="Calibri" panose="020F0502020204030204" pitchFamily="34" charset="0"/>
              </a:rPr>
              <a:t>Delete</a:t>
            </a:r>
            <a:r>
              <a:rPr lang="en-US" dirty="0">
                <a:latin typeface="Calibri" panose="020F0502020204030204" pitchFamily="34" charset="0"/>
                <a:cs typeface="Calibri" panose="020F0502020204030204" pitchFamily="34" charset="0"/>
              </a:rPr>
              <a:t> any accounts that you identify as unhealthy!</a:t>
            </a:r>
          </a:p>
        </p:txBody>
      </p:sp>
      <p:pic>
        <p:nvPicPr>
          <p:cNvPr id="7" name="Picture 1" descr="Text&#10;&#10;Description automatically generated with low confidence">
            <a:extLst>
              <a:ext uri="{FF2B5EF4-FFF2-40B4-BE49-F238E27FC236}">
                <a16:creationId xmlns:a16="http://schemas.microsoft.com/office/drawing/2014/main" id="{DA0DAD97-69CF-49E9-9371-C3E0DBDB33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FDB89B5F-9501-98DC-5DCA-38435FB9FC64}"/>
              </a:ext>
            </a:extLst>
          </p:cNvPr>
          <p:cNvPicPr>
            <a:picLocks noChangeAspect="1"/>
          </p:cNvPicPr>
          <p:nvPr/>
        </p:nvPicPr>
        <p:blipFill>
          <a:blip r:embed="rId4"/>
          <a:stretch>
            <a:fillRect/>
          </a:stretch>
        </p:blipFill>
        <p:spPr>
          <a:xfrm>
            <a:off x="5753100" y="1737359"/>
            <a:ext cx="5483360" cy="3828006"/>
          </a:xfrm>
          <a:prstGeom prst="rect">
            <a:avLst/>
          </a:prstGeom>
          <a:ln>
            <a:solidFill>
              <a:schemeClr val="tx1"/>
            </a:solidFill>
          </a:ln>
        </p:spPr>
      </p:pic>
    </p:spTree>
    <p:extLst>
      <p:ext uri="{BB962C8B-B14F-4D97-AF65-F5344CB8AC3E}">
        <p14:creationId xmlns:p14="http://schemas.microsoft.com/office/powerpoint/2010/main" val="479867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 name="Rectangle 103">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6554098" y="885425"/>
            <a:ext cx="5576316" cy="1476801"/>
          </a:xfrm>
        </p:spPr>
        <p:txBody>
          <a:bodyPr anchor="b">
            <a:noAutofit/>
          </a:bodyPr>
          <a:lstStyle/>
          <a:p>
            <a:pPr>
              <a:lnSpc>
                <a:spcPct val="90000"/>
              </a:lnSpc>
            </a:pPr>
            <a:r>
              <a:rPr lang="en-US" dirty="0">
                <a:latin typeface="Modern Love" panose="04090805081005020601" pitchFamily="82" charset="0"/>
              </a:rPr>
              <a:t>Advantages/ disadvantages</a:t>
            </a:r>
            <a:endParaRPr lang="en-GB" dirty="0">
              <a:latin typeface="Modern Love" panose="04090805081005020601" pitchFamily="82" charset="0"/>
            </a:endParaRPr>
          </a:p>
        </p:txBody>
      </p:sp>
      <p:sp>
        <p:nvSpPr>
          <p:cNvPr id="106"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81825"/>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FFC05F"/>
          </a:solidFill>
          <a:ln w="38100" cap="rnd">
            <a:solidFill>
              <a:srgbClr val="FFC05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108" name="Ink 107">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6436237" y="1971579"/>
              <a:ext cx="360" cy="2160"/>
            </p14:xfrm>
          </p:contentPart>
        </mc:Choice>
        <mc:Fallback xmlns="">
          <p:pic>
            <p:nvPicPr>
              <p:cNvPr id="108" name="Ink 107">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6418237" y="1956150"/>
                <a:ext cx="36000" cy="32709"/>
              </a:xfrm>
              <a:prstGeom prst="rect">
                <a:avLst/>
              </a:prstGeom>
            </p:spPr>
          </p:pic>
        </mc:Fallback>
      </mc:AlternateContent>
      <p:pic>
        <p:nvPicPr>
          <p:cNvPr id="7" name="Picture 1" descr="Text&#10;&#10;Description automatically generated with low confidence">
            <a:extLst>
              <a:ext uri="{FF2B5EF4-FFF2-40B4-BE49-F238E27FC236}">
                <a16:creationId xmlns:a16="http://schemas.microsoft.com/office/drawing/2014/main" id="{DA0DAD97-69CF-49E9-9371-C3E0DBDB33B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29D3B647-B88E-4BDE-A43D-400747D31C8E}"/>
              </a:ext>
            </a:extLst>
          </p:cNvPr>
          <p:cNvSpPr txBox="1"/>
          <p:nvPr/>
        </p:nvSpPr>
        <p:spPr>
          <a:xfrm>
            <a:off x="0" y="6596390"/>
            <a:ext cx="7077075" cy="261610"/>
          </a:xfrm>
          <a:prstGeom prst="rect">
            <a:avLst/>
          </a:prstGeom>
          <a:noFill/>
        </p:spPr>
        <p:txBody>
          <a:bodyPr wrap="square" rtlCol="0">
            <a:spAutoFit/>
          </a:bodyPr>
          <a:lstStyle/>
          <a:p>
            <a:r>
              <a:rPr lang="en-US" sz="1000" dirty="0">
                <a:latin typeface="Calibri" panose="020F0502020204030204" pitchFamily="34" charset="0"/>
                <a:cs typeface="Calibri" panose="020F0502020204030204" pitchFamily="34" charset="0"/>
              </a:rPr>
              <a:t>Taken</a:t>
            </a:r>
            <a:r>
              <a:rPr lang="en-US" sz="1100" dirty="0">
                <a:latin typeface="Calibri" panose="020F0502020204030204" pitchFamily="34" charset="0"/>
                <a:cs typeface="Calibri" panose="020F0502020204030204" pitchFamily="34" charset="0"/>
              </a:rPr>
              <a:t> from: </a:t>
            </a:r>
            <a:r>
              <a:rPr lang="en-GB" sz="1100" dirty="0">
                <a:latin typeface="Calibri" panose="020F0502020204030204" pitchFamily="34" charset="0"/>
                <a:cs typeface="Calibri" panose="020F0502020204030204" pitchFamily="34" charset="0"/>
                <a:hlinkClick r:id="rId6"/>
              </a:rPr>
              <a:t>Social Media Resource Pack (teacher made) (twinkl.co.uk)</a:t>
            </a:r>
            <a:endParaRPr lang="en-GB" sz="1100" dirty="0">
              <a:latin typeface="Calibri" panose="020F0502020204030204" pitchFamily="34" charset="0"/>
              <a:cs typeface="Calibri" panose="020F0502020204030204" pitchFamily="34" charset="0"/>
            </a:endParaRPr>
          </a:p>
        </p:txBody>
      </p:sp>
      <p:sp>
        <p:nvSpPr>
          <p:cNvPr id="12" name="Content Placeholder 2">
            <a:extLst>
              <a:ext uri="{FF2B5EF4-FFF2-40B4-BE49-F238E27FC236}">
                <a16:creationId xmlns:a16="http://schemas.microsoft.com/office/drawing/2014/main" id="{40C201EE-B716-D214-625F-958A8BE4C84F}"/>
              </a:ext>
            </a:extLst>
          </p:cNvPr>
          <p:cNvSpPr txBox="1">
            <a:spLocks/>
          </p:cNvSpPr>
          <p:nvPr/>
        </p:nvSpPr>
        <p:spPr>
          <a:xfrm>
            <a:off x="6096000" y="2845189"/>
            <a:ext cx="5846572" cy="3483864"/>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dirty="0">
                <a:latin typeface="Calibri" panose="020F0502020204030204" pitchFamily="34" charset="0"/>
                <a:cs typeface="Calibri" panose="020F0502020204030204" pitchFamily="34" charset="0"/>
              </a:rPr>
              <a:t>Discuss with your child what the </a:t>
            </a:r>
            <a:r>
              <a:rPr lang="en-US" b="1" dirty="0">
                <a:latin typeface="Calibri" panose="020F0502020204030204" pitchFamily="34" charset="0"/>
                <a:cs typeface="Calibri" panose="020F0502020204030204" pitchFamily="34" charset="0"/>
              </a:rPr>
              <a:t>advantages and disadvantages </a:t>
            </a:r>
            <a:r>
              <a:rPr lang="en-US" dirty="0">
                <a:latin typeface="Calibri" panose="020F0502020204030204" pitchFamily="34" charset="0"/>
                <a:cs typeface="Calibri" panose="020F0502020204030204" pitchFamily="34" charset="0"/>
              </a:rPr>
              <a:t>of using social media are.</a:t>
            </a:r>
          </a:p>
          <a:p>
            <a:pPr marL="0" indent="0">
              <a:lnSpc>
                <a:spcPct val="100000"/>
              </a:lnSpc>
              <a:buFont typeface="Arial" panose="020B0604020202020204" pitchFamily="34" charset="0"/>
              <a:buNone/>
            </a:pPr>
            <a:endParaRPr lang="en-US" dirty="0">
              <a:latin typeface="Calibri" panose="020F0502020204030204" pitchFamily="34" charset="0"/>
              <a:cs typeface="Calibri" panose="020F0502020204030204" pitchFamily="34" charset="0"/>
            </a:endParaRPr>
          </a:p>
          <a:p>
            <a:pPr marL="0" indent="0">
              <a:lnSpc>
                <a:spcPct val="100000"/>
              </a:lnSpc>
              <a:buFont typeface="Arial" panose="020B0604020202020204" pitchFamily="34" charset="0"/>
              <a:buNone/>
            </a:pPr>
            <a:r>
              <a:rPr lang="en-US" dirty="0">
                <a:latin typeface="Calibri" panose="020F0502020204030204" pitchFamily="34" charset="0"/>
                <a:cs typeface="Calibri" panose="020F0502020204030204" pitchFamily="34" charset="0"/>
              </a:rPr>
              <a:t>What is life like with social media? What would it be like without it/using it less?</a:t>
            </a:r>
          </a:p>
          <a:p>
            <a:pPr marL="0" indent="0">
              <a:lnSpc>
                <a:spcPct val="100000"/>
              </a:lnSpc>
              <a:buFont typeface="Arial" panose="020B0604020202020204" pitchFamily="34" charset="0"/>
              <a:buNone/>
            </a:pPr>
            <a:endParaRPr lang="en-US" dirty="0">
              <a:latin typeface="Calibri" panose="020F0502020204030204" pitchFamily="34" charset="0"/>
              <a:cs typeface="Calibri" panose="020F0502020204030204" pitchFamily="34" charset="0"/>
            </a:endParaRPr>
          </a:p>
        </p:txBody>
      </p:sp>
      <p:pic>
        <p:nvPicPr>
          <p:cNvPr id="14" name="Picture 13">
            <a:extLst>
              <a:ext uri="{FF2B5EF4-FFF2-40B4-BE49-F238E27FC236}">
                <a16:creationId xmlns:a16="http://schemas.microsoft.com/office/drawing/2014/main" id="{C05FE0AB-5FF8-F93D-CBDE-B517216ABF42}"/>
              </a:ext>
            </a:extLst>
          </p:cNvPr>
          <p:cNvPicPr>
            <a:picLocks noChangeAspect="1"/>
          </p:cNvPicPr>
          <p:nvPr/>
        </p:nvPicPr>
        <p:blipFill>
          <a:blip r:embed="rId7"/>
          <a:stretch>
            <a:fillRect/>
          </a:stretch>
        </p:blipFill>
        <p:spPr>
          <a:xfrm>
            <a:off x="333010" y="1668144"/>
            <a:ext cx="5315681" cy="3716655"/>
          </a:xfrm>
          <a:prstGeom prst="rect">
            <a:avLst/>
          </a:prstGeom>
          <a:ln>
            <a:solidFill>
              <a:schemeClr val="tx1"/>
            </a:solidFill>
          </a:ln>
        </p:spPr>
      </p:pic>
    </p:spTree>
    <p:extLst>
      <p:ext uri="{BB962C8B-B14F-4D97-AF65-F5344CB8AC3E}">
        <p14:creationId xmlns:p14="http://schemas.microsoft.com/office/powerpoint/2010/main" val="1698325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8" name="Rectangle 87">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630936" y="385713"/>
            <a:ext cx="5122666" cy="1735696"/>
          </a:xfrm>
        </p:spPr>
        <p:txBody>
          <a:bodyPr anchor="b">
            <a:normAutofit fontScale="90000"/>
          </a:bodyPr>
          <a:lstStyle/>
          <a:p>
            <a:pPr>
              <a:lnSpc>
                <a:spcPct val="90000"/>
              </a:lnSpc>
            </a:pPr>
            <a:r>
              <a:rPr lang="en-GB" dirty="0">
                <a:latin typeface="Modern Love" panose="04090805081005020601" pitchFamily="82" charset="0"/>
              </a:rPr>
              <a:t>How does it make them feel?</a:t>
            </a:r>
          </a:p>
        </p:txBody>
      </p:sp>
      <p:sp>
        <p:nvSpPr>
          <p:cNvPr id="90"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2DCEFE"/>
          </a:solidFill>
          <a:ln w="38100" cap="rnd">
            <a:solidFill>
              <a:srgbClr val="2DCEFE"/>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A28142C-8DB5-4E4D-9C5B-D41495233B16}"/>
              </a:ext>
            </a:extLst>
          </p:cNvPr>
          <p:cNvSpPr>
            <a:spLocks noGrp="1"/>
          </p:cNvSpPr>
          <p:nvPr>
            <p:ph idx="1"/>
          </p:nvPr>
        </p:nvSpPr>
        <p:spPr>
          <a:xfrm>
            <a:off x="450866" y="2827404"/>
            <a:ext cx="5302736" cy="3818376"/>
          </a:xfrm>
        </p:spPr>
        <p:txBody>
          <a:bodyPr anchor="t">
            <a:normAutofit/>
          </a:bodyPr>
          <a:lstStyle/>
          <a:p>
            <a:pPr marL="0" indent="0">
              <a:lnSpc>
                <a:spcPct val="100000"/>
              </a:lnSpc>
              <a:buFont typeface="Arial" panose="020B0604020202020204" pitchFamily="34" charset="0"/>
              <a:buNone/>
            </a:pPr>
            <a:r>
              <a:rPr lang="en-US" dirty="0">
                <a:latin typeface="Calibri" panose="020F0502020204030204" pitchFamily="34" charset="0"/>
                <a:cs typeface="Calibri" panose="020F0502020204030204" pitchFamily="34" charset="0"/>
              </a:rPr>
              <a:t>Explore how social media makes </a:t>
            </a:r>
            <a:r>
              <a:rPr lang="en-US">
                <a:latin typeface="Calibri" panose="020F0502020204030204" pitchFamily="34" charset="0"/>
                <a:cs typeface="Calibri" panose="020F0502020204030204" pitchFamily="34" charset="0"/>
              </a:rPr>
              <a:t>your child </a:t>
            </a:r>
            <a:r>
              <a:rPr lang="en-US" b="1" dirty="0">
                <a:latin typeface="Calibri" panose="020F0502020204030204" pitchFamily="34" charset="0"/>
                <a:cs typeface="Calibri" panose="020F0502020204030204" pitchFamily="34" charset="0"/>
              </a:rPr>
              <a:t>feel</a:t>
            </a:r>
            <a:r>
              <a:rPr lang="en-US" dirty="0">
                <a:latin typeface="Calibri" panose="020F0502020204030204" pitchFamily="34" charset="0"/>
                <a:cs typeface="Calibri" panose="020F0502020204030204" pitchFamily="34" charset="0"/>
              </a:rPr>
              <a:t>.</a:t>
            </a:r>
          </a:p>
          <a:p>
            <a:pPr marL="0" indent="0">
              <a:lnSpc>
                <a:spcPct val="100000"/>
              </a:lnSpc>
              <a:buFont typeface="Arial" panose="020B0604020202020204" pitchFamily="34" charset="0"/>
              <a:buNone/>
            </a:pPr>
            <a:endParaRPr lang="en-US" dirty="0">
              <a:latin typeface="Calibri" panose="020F0502020204030204" pitchFamily="34" charset="0"/>
              <a:cs typeface="Calibri" panose="020F0502020204030204" pitchFamily="34" charset="0"/>
            </a:endParaRPr>
          </a:p>
          <a:p>
            <a:pPr marL="0" indent="0">
              <a:lnSpc>
                <a:spcPct val="100000"/>
              </a:lnSpc>
              <a:buFont typeface="Arial" panose="020B0604020202020204" pitchFamily="34" charset="0"/>
              <a:buNone/>
            </a:pPr>
            <a:r>
              <a:rPr lang="en-US" dirty="0">
                <a:latin typeface="Calibri" panose="020F0502020204030204" pitchFamily="34" charset="0"/>
                <a:cs typeface="Calibri" panose="020F0502020204030204" pitchFamily="34" charset="0"/>
              </a:rPr>
              <a:t>Talk to them about this and try to identify ways that you can </a:t>
            </a:r>
            <a:r>
              <a:rPr lang="en-US" b="1" dirty="0">
                <a:latin typeface="Calibri" panose="020F0502020204030204" pitchFamily="34" charset="0"/>
                <a:cs typeface="Calibri" panose="020F0502020204030204" pitchFamily="34" charset="0"/>
              </a:rPr>
              <a:t>help manage these feelings</a:t>
            </a:r>
            <a:r>
              <a:rPr lang="en-US" dirty="0">
                <a:latin typeface="Calibri" panose="020F0502020204030204" pitchFamily="34" charset="0"/>
                <a:cs typeface="Calibri" panose="020F0502020204030204" pitchFamily="34" charset="0"/>
              </a:rPr>
              <a:t> and </a:t>
            </a:r>
            <a:r>
              <a:rPr lang="en-US" b="1" dirty="0">
                <a:latin typeface="Calibri" panose="020F0502020204030204" pitchFamily="34" charset="0"/>
                <a:cs typeface="Calibri" panose="020F0502020204030204" pitchFamily="34" charset="0"/>
              </a:rPr>
              <a:t>feel better</a:t>
            </a:r>
            <a:r>
              <a:rPr lang="en-US" dirty="0">
                <a:latin typeface="Calibri" panose="020F0502020204030204" pitchFamily="34" charset="0"/>
                <a:cs typeface="Calibri" panose="020F0502020204030204" pitchFamily="34" charset="0"/>
              </a:rPr>
              <a:t> again.</a:t>
            </a:r>
            <a:endParaRPr lang="en-US" sz="2400" dirty="0">
              <a:latin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92" name="Ink 91">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92" name="Ink 91">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5"/>
              <a:stretch>
                <a:fillRect/>
              </a:stretch>
            </p:blipFill>
            <p:spPr>
              <a:xfrm>
                <a:off x="5737403" y="1956150"/>
                <a:ext cx="36000" cy="32709"/>
              </a:xfrm>
              <a:prstGeom prst="rect">
                <a:avLst/>
              </a:prstGeom>
            </p:spPr>
          </p:pic>
        </mc:Fallback>
      </mc:AlternateContent>
      <p:pic>
        <p:nvPicPr>
          <p:cNvPr id="7" name="Picture 1" descr="Text&#10;&#10;Description automatically generated with low confidence">
            <a:extLst>
              <a:ext uri="{FF2B5EF4-FFF2-40B4-BE49-F238E27FC236}">
                <a16:creationId xmlns:a16="http://schemas.microsoft.com/office/drawing/2014/main" id="{DA0DAD97-69CF-49E9-9371-C3E0DBDB33B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16A4F878-87CE-C2E7-3850-2079547792E5}"/>
              </a:ext>
            </a:extLst>
          </p:cNvPr>
          <p:cNvPicPr>
            <a:picLocks noChangeAspect="1"/>
          </p:cNvPicPr>
          <p:nvPr/>
        </p:nvPicPr>
        <p:blipFill>
          <a:blip r:embed="rId7"/>
          <a:stretch>
            <a:fillRect/>
          </a:stretch>
        </p:blipFill>
        <p:spPr>
          <a:xfrm rot="16200000">
            <a:off x="5848185" y="1553155"/>
            <a:ext cx="5635023" cy="3882023"/>
          </a:xfrm>
          <a:prstGeom prst="rect">
            <a:avLst/>
          </a:prstGeom>
          <a:ln>
            <a:solidFill>
              <a:schemeClr val="tx1"/>
            </a:solidFill>
          </a:ln>
        </p:spPr>
      </p:pic>
      <p:sp>
        <p:nvSpPr>
          <p:cNvPr id="11" name="TextBox 10">
            <a:extLst>
              <a:ext uri="{FF2B5EF4-FFF2-40B4-BE49-F238E27FC236}">
                <a16:creationId xmlns:a16="http://schemas.microsoft.com/office/drawing/2014/main" id="{C33F0868-E600-9214-D4DE-5F508D295569}"/>
              </a:ext>
            </a:extLst>
          </p:cNvPr>
          <p:cNvSpPr txBox="1"/>
          <p:nvPr/>
        </p:nvSpPr>
        <p:spPr>
          <a:xfrm>
            <a:off x="10409879" y="6596390"/>
            <a:ext cx="1968500" cy="261610"/>
          </a:xfrm>
          <a:prstGeom prst="rect">
            <a:avLst/>
          </a:prstGeom>
          <a:noFill/>
        </p:spPr>
        <p:txBody>
          <a:bodyPr wrap="square" rtlCol="0">
            <a:spAutoFit/>
          </a:bodyPr>
          <a:lstStyle/>
          <a:p>
            <a:r>
              <a:rPr lang="en-US" sz="1000" dirty="0">
                <a:latin typeface="Calibri" panose="020F0502020204030204" pitchFamily="34" charset="0"/>
                <a:cs typeface="Calibri" panose="020F0502020204030204" pitchFamily="34" charset="0"/>
              </a:rPr>
              <a:t>Taken</a:t>
            </a:r>
            <a:r>
              <a:rPr lang="en-US" sz="1100" dirty="0">
                <a:latin typeface="Calibri" panose="020F0502020204030204" pitchFamily="34" charset="0"/>
                <a:cs typeface="Calibri" panose="020F0502020204030204" pitchFamily="34" charset="0"/>
              </a:rPr>
              <a:t> from: </a:t>
            </a:r>
            <a:r>
              <a:rPr lang="en-GB" sz="1100" dirty="0">
                <a:latin typeface="Calibri" panose="020F0502020204030204" pitchFamily="34" charset="0"/>
                <a:cs typeface="Calibri" panose="020F0502020204030204" pitchFamily="34" charset="0"/>
                <a:hlinkClick r:id="rId8"/>
              </a:rPr>
              <a:t>Lesson-plan.pdf</a:t>
            </a:r>
            <a:endParaRPr lang="en-GB" sz="1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77625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838200" y="365125"/>
            <a:ext cx="10515600" cy="1325563"/>
          </a:xfrm>
        </p:spPr>
        <p:txBody>
          <a:bodyPr>
            <a:noAutofit/>
          </a:bodyPr>
          <a:lstStyle/>
          <a:p>
            <a:pPr algn="ctr"/>
            <a:r>
              <a:rPr lang="en-US" sz="4800" dirty="0">
                <a:latin typeface="Modern Love" panose="04090805081005020601" pitchFamily="82" charset="0"/>
              </a:rPr>
              <a:t>What to do if more support is needed?</a:t>
            </a:r>
            <a:endParaRPr lang="en-GB" sz="4800" dirty="0">
              <a:latin typeface="Modern Love" panose="04090805081005020601" pitchFamily="82" charset="0"/>
            </a:endParaRPr>
          </a:p>
        </p:txBody>
      </p:sp>
      <p:sp>
        <p:nvSpPr>
          <p:cNvPr id="3" name="Content Placeholder 2">
            <a:extLst>
              <a:ext uri="{FF2B5EF4-FFF2-40B4-BE49-F238E27FC236}">
                <a16:creationId xmlns:a16="http://schemas.microsoft.com/office/drawing/2014/main" id="{7A28142C-8DB5-4E4D-9C5B-D41495233B16}"/>
              </a:ext>
            </a:extLst>
          </p:cNvPr>
          <p:cNvSpPr>
            <a:spLocks noGrp="1"/>
          </p:cNvSpPr>
          <p:nvPr>
            <p:ph idx="1"/>
          </p:nvPr>
        </p:nvSpPr>
        <p:spPr>
          <a:xfrm>
            <a:off x="421856" y="1864660"/>
            <a:ext cx="11661821" cy="4840920"/>
          </a:xfrm>
        </p:spPr>
        <p:txBody>
          <a:bodyPr>
            <a:noAutofit/>
          </a:bodyPr>
          <a:lstStyle/>
          <a:p>
            <a:pPr marL="0" indent="0">
              <a:buNone/>
            </a:pPr>
            <a:r>
              <a:rPr lang="en-US" sz="1800" dirty="0">
                <a:latin typeface="Calibri" panose="020F0502020204030204" pitchFamily="34" charset="0"/>
                <a:cs typeface="Calibri" panose="020F0502020204030204" pitchFamily="34" charset="0"/>
              </a:rPr>
              <a:t>Look at the </a:t>
            </a:r>
            <a:r>
              <a:rPr lang="en-US" sz="1800" b="1" dirty="0">
                <a:latin typeface="Calibri" panose="020F0502020204030204" pitchFamily="34" charset="0"/>
                <a:cs typeface="Calibri" panose="020F0502020204030204" pitchFamily="34" charset="0"/>
              </a:rPr>
              <a:t>Open Minds website </a:t>
            </a:r>
            <a:r>
              <a:rPr lang="en-US" sz="1800" dirty="0">
                <a:latin typeface="Calibri" panose="020F0502020204030204" pitchFamily="34" charset="0"/>
                <a:cs typeface="Calibri" panose="020F0502020204030204" pitchFamily="34" charset="0"/>
              </a:rPr>
              <a:t>– this has lots of great resources and tips for young people.</a:t>
            </a:r>
          </a:p>
          <a:p>
            <a:pPr marL="0" indent="0">
              <a:buNone/>
            </a:pPr>
            <a:endParaRPr lang="en-US" sz="1800" dirty="0">
              <a:latin typeface="Calibri" panose="020F0502020204030204" pitchFamily="34" charset="0"/>
              <a:cs typeface="Calibri" panose="020F0502020204030204" pitchFamily="34" charset="0"/>
            </a:endParaRPr>
          </a:p>
          <a:p>
            <a:pPr marL="0" indent="0">
              <a:buNone/>
            </a:pPr>
            <a:r>
              <a:rPr lang="en-US" sz="1800" dirty="0">
                <a:latin typeface="Calibri" panose="020F0502020204030204" pitchFamily="34" charset="0"/>
                <a:cs typeface="Calibri" panose="020F0502020204030204" pitchFamily="34" charset="0"/>
              </a:rPr>
              <a:t>The </a:t>
            </a:r>
            <a:r>
              <a:rPr lang="en-US" sz="1800" b="1" dirty="0">
                <a:latin typeface="Calibri" panose="020F0502020204030204" pitchFamily="34" charset="0"/>
                <a:cs typeface="Calibri" panose="020F0502020204030204" pitchFamily="34" charset="0"/>
              </a:rPr>
              <a:t>Open Minds Partnership </a:t>
            </a:r>
            <a:r>
              <a:rPr lang="en-US" sz="1800" dirty="0">
                <a:latin typeface="Calibri" panose="020F0502020204030204" pitchFamily="34" charset="0"/>
                <a:cs typeface="Calibri" panose="020F0502020204030204" pitchFamily="34" charset="0"/>
              </a:rPr>
              <a:t>includes different services in Calderdale which offer different kinds of support:</a:t>
            </a:r>
          </a:p>
          <a:p>
            <a:r>
              <a:rPr lang="en-US" sz="1600" b="1" dirty="0">
                <a:latin typeface="Calibri" panose="020F0502020204030204" pitchFamily="34" charset="0"/>
                <a:cs typeface="Calibri" panose="020F0502020204030204" pitchFamily="34" charset="0"/>
              </a:rPr>
              <a:t>Time Out </a:t>
            </a:r>
            <a:r>
              <a:rPr lang="en-US" sz="1600" dirty="0">
                <a:latin typeface="Calibri" panose="020F0502020204030204" pitchFamily="34" charset="0"/>
                <a:cs typeface="Calibri" panose="020F0502020204030204" pitchFamily="34" charset="0"/>
              </a:rPr>
              <a:t>– guidance about emotional wellbeing, managing worries and looking after yourself. 10-19 years.</a:t>
            </a:r>
          </a:p>
          <a:p>
            <a:r>
              <a:rPr lang="en-US" sz="1600" b="1" dirty="0" err="1">
                <a:latin typeface="Calibri" panose="020F0502020204030204" pitchFamily="34" charset="0"/>
                <a:cs typeface="Calibri" panose="020F0502020204030204" pitchFamily="34" charset="0"/>
              </a:rPr>
              <a:t>Kooth</a:t>
            </a:r>
            <a:r>
              <a:rPr lang="en-US" sz="1600" dirty="0">
                <a:latin typeface="Calibri" panose="020F0502020204030204" pitchFamily="34" charset="0"/>
                <a:cs typeface="Calibri" panose="020F0502020204030204" pitchFamily="34" charset="0"/>
              </a:rPr>
              <a:t> – online, anonymous counselling. 10-25 years.</a:t>
            </a:r>
          </a:p>
          <a:p>
            <a:r>
              <a:rPr lang="en-US" sz="1600" b="1" dirty="0">
                <a:latin typeface="Calibri" panose="020F0502020204030204" pitchFamily="34" charset="0"/>
                <a:cs typeface="Calibri" panose="020F0502020204030204" pitchFamily="34" charset="0"/>
              </a:rPr>
              <a:t>Barnardo’s Positive Identities </a:t>
            </a:r>
            <a:r>
              <a:rPr lang="en-US" sz="1600" dirty="0">
                <a:latin typeface="Calibri" panose="020F0502020204030204" pitchFamily="34" charset="0"/>
                <a:cs typeface="Calibri" panose="020F0502020204030204" pitchFamily="34" charset="0"/>
              </a:rPr>
              <a:t>– advice and support for those who identify or are questioning their gender and/or sexual identity. 8-25 years.</a:t>
            </a:r>
          </a:p>
          <a:p>
            <a:r>
              <a:rPr lang="en-US" sz="1600" dirty="0">
                <a:latin typeface="Calibri" panose="020F0502020204030204" pitchFamily="34" charset="0"/>
                <a:cs typeface="Calibri" panose="020F0502020204030204" pitchFamily="34" charset="0"/>
              </a:rPr>
              <a:t>Calderdale </a:t>
            </a:r>
            <a:r>
              <a:rPr lang="en-US" sz="1600" b="1" dirty="0">
                <a:latin typeface="Calibri" panose="020F0502020204030204" pitchFamily="34" charset="0"/>
                <a:cs typeface="Calibri" panose="020F0502020204030204" pitchFamily="34" charset="0"/>
              </a:rPr>
              <a:t>Young </a:t>
            </a:r>
            <a:r>
              <a:rPr lang="en-US" sz="1600" b="1" dirty="0" err="1">
                <a:latin typeface="Calibri" panose="020F0502020204030204" pitchFamily="34" charset="0"/>
                <a:cs typeface="Calibri" panose="020F0502020204030204" pitchFamily="34" charset="0"/>
              </a:rPr>
              <a:t>Carer’s</a:t>
            </a:r>
            <a:r>
              <a:rPr lang="en-US" sz="16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Service – advice and guidance on being a young </a:t>
            </a:r>
            <a:r>
              <a:rPr lang="en-US" sz="1600" dirty="0" err="1">
                <a:latin typeface="Calibri" panose="020F0502020204030204" pitchFamily="34" charset="0"/>
                <a:cs typeface="Calibri" panose="020F0502020204030204" pitchFamily="34" charset="0"/>
              </a:rPr>
              <a:t>carer</a:t>
            </a:r>
            <a:r>
              <a:rPr lang="en-US" sz="1600" dirty="0">
                <a:latin typeface="Calibri" panose="020F0502020204030204" pitchFamily="34" charset="0"/>
                <a:cs typeface="Calibri" panose="020F0502020204030204" pitchFamily="34" charset="0"/>
              </a:rPr>
              <a:t>. 8-18 years.</a:t>
            </a:r>
          </a:p>
          <a:p>
            <a:r>
              <a:rPr lang="en-US" sz="1600" b="1" dirty="0">
                <a:latin typeface="Calibri" panose="020F0502020204030204" pitchFamily="34" charset="0"/>
                <a:cs typeface="Calibri" panose="020F0502020204030204" pitchFamily="34" charset="0"/>
              </a:rPr>
              <a:t>Branching Out </a:t>
            </a:r>
            <a:r>
              <a:rPr lang="en-US" sz="1600" dirty="0">
                <a:latin typeface="Calibri" panose="020F0502020204030204" pitchFamily="34" charset="0"/>
                <a:cs typeface="Calibri" panose="020F0502020204030204" pitchFamily="34" charset="0"/>
              </a:rPr>
              <a:t>– specialist support and advice around drugs and alcohol. 10-21 years.</a:t>
            </a:r>
          </a:p>
          <a:p>
            <a:r>
              <a:rPr lang="en-US" sz="1600" b="1" dirty="0">
                <a:latin typeface="Calibri" panose="020F0502020204030204" pitchFamily="34" charset="0"/>
                <a:cs typeface="Calibri" panose="020F0502020204030204" pitchFamily="34" charset="0"/>
              </a:rPr>
              <a:t>The Brew Project </a:t>
            </a:r>
            <a:r>
              <a:rPr lang="en-US" sz="1600" dirty="0">
                <a:latin typeface="Calibri" panose="020F0502020204030204" pitchFamily="34" charset="0"/>
                <a:cs typeface="Calibri" panose="020F0502020204030204" pitchFamily="34" charset="0"/>
              </a:rPr>
              <a:t>– 1:1 support sessions or 1:1 ‘walk and talk’ service. 5-17 years.</a:t>
            </a:r>
          </a:p>
          <a:p>
            <a:r>
              <a:rPr lang="en-US" sz="1600" b="1" dirty="0">
                <a:latin typeface="Calibri" panose="020F0502020204030204" pitchFamily="34" charset="0"/>
                <a:cs typeface="Calibri" panose="020F0502020204030204" pitchFamily="34" charset="0"/>
              </a:rPr>
              <a:t>Calderdale School Nursing Team </a:t>
            </a:r>
            <a:r>
              <a:rPr lang="en-US" sz="1600" dirty="0">
                <a:latin typeface="Calibri" panose="020F0502020204030204" pitchFamily="34" charset="0"/>
                <a:cs typeface="Calibri" panose="020F0502020204030204" pitchFamily="34" charset="0"/>
              </a:rPr>
              <a:t>– </a:t>
            </a:r>
            <a:r>
              <a:rPr lang="en-GB" sz="1600" dirty="0">
                <a:effectLst/>
                <a:latin typeface="Calibri" panose="020F0502020204030204" pitchFamily="34" charset="0"/>
                <a:ea typeface="Calibri" panose="020F0502020204030204" pitchFamily="34" charset="0"/>
                <a:cs typeface="Calibri" panose="020F0502020204030204" pitchFamily="34" charset="0"/>
              </a:rPr>
              <a:t>help to manage long and short-term conditions in education settings for children and young people. 5-19 years.</a:t>
            </a:r>
            <a:endParaRPr lang="en-US" sz="1600" b="1" dirty="0">
              <a:latin typeface="Calibri" panose="020F0502020204030204" pitchFamily="34" charset="0"/>
              <a:cs typeface="Calibri" panose="020F0502020204030204" pitchFamily="34" charset="0"/>
            </a:endParaRPr>
          </a:p>
          <a:p>
            <a:r>
              <a:rPr lang="en-US" sz="1600" b="1" dirty="0">
                <a:latin typeface="Calibri" panose="020F0502020204030204" pitchFamily="34" charset="0"/>
                <a:cs typeface="Calibri" panose="020F0502020204030204" pitchFamily="34" charset="0"/>
              </a:rPr>
              <a:t>Open Minds (CAMHS) </a:t>
            </a:r>
            <a:r>
              <a:rPr lang="en-US" sz="1600" dirty="0">
                <a:latin typeface="Calibri" panose="020F0502020204030204" pitchFamily="34" charset="0"/>
                <a:cs typeface="Calibri" panose="020F0502020204030204" pitchFamily="34" charset="0"/>
              </a:rPr>
              <a:t>– advice and signposting, 1:1 specialist mental health support. 5.18 years.</a:t>
            </a:r>
          </a:p>
        </p:txBody>
      </p:sp>
      <p:pic>
        <p:nvPicPr>
          <p:cNvPr id="7" name="Picture 1">
            <a:extLst>
              <a:ext uri="{FF2B5EF4-FFF2-40B4-BE49-F238E27FC236}">
                <a16:creationId xmlns:a16="http://schemas.microsoft.com/office/drawing/2014/main" id="{DA0DAD97-69CF-49E9-9371-C3E0DBDB33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0793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4BCB9E0F-80B4-4BE1-A13D-A796E81860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572493" y="238539"/>
            <a:ext cx="11047013" cy="1434415"/>
          </a:xfrm>
        </p:spPr>
        <p:txBody>
          <a:bodyPr anchor="b">
            <a:normAutofit/>
          </a:bodyPr>
          <a:lstStyle/>
          <a:p>
            <a:pPr>
              <a:lnSpc>
                <a:spcPct val="90000"/>
              </a:lnSpc>
            </a:pPr>
            <a:r>
              <a:rPr lang="en-US" sz="4500" dirty="0">
                <a:latin typeface="Modern Love" panose="04090805081005020601" pitchFamily="82" charset="0"/>
              </a:rPr>
              <a:t>What to do if more support is needed?</a:t>
            </a:r>
            <a:endParaRPr lang="en-GB" sz="4500" dirty="0">
              <a:latin typeface="Modern Love" panose="04090805081005020601" pitchFamily="82" charset="0"/>
            </a:endParaRPr>
          </a:p>
        </p:txBody>
      </p:sp>
      <p:sp>
        <p:nvSpPr>
          <p:cNvPr id="31"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4"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38D1E1"/>
          </a:solidFill>
          <a:ln w="38100" cap="rnd">
            <a:solidFill>
              <a:srgbClr val="38D1E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3" name="Content Placeholder 2">
            <a:extLst>
              <a:ext uri="{FF2B5EF4-FFF2-40B4-BE49-F238E27FC236}">
                <a16:creationId xmlns:a16="http://schemas.microsoft.com/office/drawing/2014/main" id="{7A28142C-8DB5-4E4D-9C5B-D41495233B16}"/>
              </a:ext>
            </a:extLst>
          </p:cNvPr>
          <p:cNvSpPr>
            <a:spLocks noGrp="1"/>
          </p:cNvSpPr>
          <p:nvPr>
            <p:ph idx="1"/>
          </p:nvPr>
        </p:nvSpPr>
        <p:spPr>
          <a:xfrm>
            <a:off x="326571" y="2078078"/>
            <a:ext cx="11757105" cy="3990925"/>
          </a:xfrm>
        </p:spPr>
        <p:txBody>
          <a:bodyPr anchor="t">
            <a:normAutofit/>
          </a:bodyPr>
          <a:lstStyle/>
          <a:p>
            <a:pPr marL="0" indent="0" fontAlgn="base">
              <a:lnSpc>
                <a:spcPct val="100000"/>
              </a:lnSpc>
              <a:buNone/>
            </a:pPr>
            <a:r>
              <a:rPr lang="en-GB" sz="1800" b="1" i="0" dirty="0" err="1">
                <a:effectLst/>
                <a:latin typeface="Calibri" panose="020F0502020204030204" pitchFamily="34" charset="0"/>
                <a:cs typeface="Calibri" panose="020F0502020204030204" pitchFamily="34" charset="0"/>
              </a:rPr>
              <a:t>Silvercloud</a:t>
            </a:r>
            <a:r>
              <a:rPr lang="en-GB" sz="1800" b="1" i="0" dirty="0">
                <a:effectLst/>
                <a:latin typeface="Calibri" panose="020F0502020204030204" pitchFamily="34" charset="0"/>
                <a:cs typeface="Calibri" panose="020F0502020204030204" pitchFamily="34" charset="0"/>
              </a:rPr>
              <a:t> – </a:t>
            </a:r>
            <a:r>
              <a:rPr lang="en-GB" sz="1800" b="0" i="0" dirty="0">
                <a:effectLst/>
                <a:latin typeface="Calibri" panose="020F0502020204030204" pitchFamily="34" charset="0"/>
                <a:cs typeface="Calibri" panose="020F0502020204030204" pitchFamily="34" charset="0"/>
              </a:rPr>
              <a:t>Open Minds (CAMHS) is now able to offer access to free on-line support for young people, parents and carers.</a:t>
            </a:r>
          </a:p>
          <a:p>
            <a:pPr marL="0" indent="0" fontAlgn="base">
              <a:lnSpc>
                <a:spcPct val="100000"/>
              </a:lnSpc>
              <a:buNone/>
            </a:pPr>
            <a:r>
              <a:rPr lang="en-GB" sz="1800" b="0" i="0" dirty="0">
                <a:effectLst/>
                <a:latin typeface="Calibri" panose="020F0502020204030204" pitchFamily="34" charset="0"/>
                <a:cs typeface="Calibri" panose="020F0502020204030204" pitchFamily="34" charset="0"/>
              </a:rPr>
              <a:t>This support is free, accessible and involves minimal waits. A ‘Supporter’ from Open Minds (CAMHS) will provide on-line encouragement, guidance and advice and help monitor risk and effectiveness.</a:t>
            </a:r>
          </a:p>
          <a:p>
            <a:pPr marL="0" indent="0" fontAlgn="base">
              <a:lnSpc>
                <a:spcPct val="100000"/>
              </a:lnSpc>
              <a:buNone/>
            </a:pPr>
            <a:r>
              <a:rPr lang="en-GB" sz="1800" b="0" i="0" dirty="0">
                <a:effectLst/>
                <a:latin typeface="Calibri" panose="020F0502020204030204" pitchFamily="34" charset="0"/>
                <a:cs typeface="Calibri" panose="020F0502020204030204" pitchFamily="34" charset="0"/>
              </a:rPr>
              <a:t>In order to benefit from </a:t>
            </a:r>
            <a:r>
              <a:rPr lang="en-GB" sz="1800" b="0" i="0" dirty="0" err="1">
                <a:effectLst/>
                <a:latin typeface="Calibri" panose="020F0502020204030204" pitchFamily="34" charset="0"/>
                <a:cs typeface="Calibri" panose="020F0502020204030204" pitchFamily="34" charset="0"/>
              </a:rPr>
              <a:t>Silvercloud</a:t>
            </a:r>
            <a:r>
              <a:rPr lang="en-GB" sz="1800" b="0" i="0" dirty="0">
                <a:effectLst/>
                <a:latin typeface="Calibri" panose="020F0502020204030204" pitchFamily="34" charset="0"/>
                <a:cs typeface="Calibri" panose="020F0502020204030204" pitchFamily="34" charset="0"/>
              </a:rPr>
              <a:t> support, young people (aged 14+) or their parents/carers will need access to a device (smartphone, tablet </a:t>
            </a:r>
            <a:r>
              <a:rPr lang="en-GB" sz="1800" dirty="0">
                <a:latin typeface="Calibri" panose="020F0502020204030204" pitchFamily="34" charset="0"/>
                <a:cs typeface="Calibri" panose="020F0502020204030204" pitchFamily="34" charset="0"/>
              </a:rPr>
              <a:t>or</a:t>
            </a:r>
            <a:r>
              <a:rPr lang="en-GB" sz="1800" b="0" i="0" dirty="0">
                <a:effectLst/>
                <a:latin typeface="Calibri" panose="020F0502020204030204" pitchFamily="34" charset="0"/>
                <a:cs typeface="Calibri" panose="020F0502020204030204" pitchFamily="34" charset="0"/>
              </a:rPr>
              <a:t> laptop) and be IT literate. This support is not suitable for young people where there are significant risk concerns.</a:t>
            </a:r>
          </a:p>
          <a:p>
            <a:pPr marL="0" indent="0">
              <a:lnSpc>
                <a:spcPct val="100000"/>
              </a:lnSpc>
              <a:buNone/>
            </a:pPr>
            <a:r>
              <a:rPr lang="en-GB" sz="1800" b="1" i="1" dirty="0">
                <a:effectLst/>
                <a:latin typeface="Calibri" panose="020F0502020204030204" pitchFamily="34" charset="0"/>
                <a:cs typeface="Calibri" panose="020F0502020204030204" pitchFamily="34" charset="0"/>
              </a:rPr>
              <a:t>Supporting an Anxious Child</a:t>
            </a:r>
            <a:r>
              <a:rPr lang="en-GB" sz="1800" b="0" i="0" dirty="0">
                <a:effectLst/>
                <a:latin typeface="Calibri" panose="020F0502020204030204" pitchFamily="34" charset="0"/>
                <a:cs typeface="Calibri" panose="020F0502020204030204" pitchFamily="34" charset="0"/>
              </a:rPr>
              <a:t> and </a:t>
            </a:r>
            <a:r>
              <a:rPr lang="en-GB" sz="1800" b="1" i="1" dirty="0">
                <a:effectLst/>
                <a:latin typeface="Calibri" panose="020F0502020204030204" pitchFamily="34" charset="0"/>
                <a:cs typeface="Calibri" panose="020F0502020204030204" pitchFamily="34" charset="0"/>
              </a:rPr>
              <a:t>Supporting an Anxious Teen </a:t>
            </a:r>
            <a:r>
              <a:rPr lang="en-GB" sz="1800" b="0" i="0" dirty="0">
                <a:effectLst/>
                <a:latin typeface="Calibri" panose="020F0502020204030204" pitchFamily="34" charset="0"/>
                <a:cs typeface="Calibri" panose="020F0502020204030204" pitchFamily="34" charset="0"/>
              </a:rPr>
              <a:t>are online interventions based on CBT and built in conjunction with leading clinical experts. The programmes provide psychoeducation, tools and activities in a safe confidential space to help parents support their children or teens.</a:t>
            </a:r>
          </a:p>
          <a:p>
            <a:pPr marL="0" indent="0">
              <a:lnSpc>
                <a:spcPct val="100000"/>
              </a:lnSpc>
              <a:buNone/>
            </a:pPr>
            <a:br>
              <a:rPr lang="en-GB" sz="1800" dirty="0">
                <a:latin typeface="Calibri" panose="020F0502020204030204" pitchFamily="34" charset="0"/>
                <a:cs typeface="Calibri" panose="020F0502020204030204" pitchFamily="34" charset="0"/>
              </a:rPr>
            </a:br>
            <a:r>
              <a:rPr lang="en-GB" sz="1800" b="0" i="0" dirty="0">
                <a:effectLst/>
                <a:latin typeface="Calibri" panose="020F0502020204030204" pitchFamily="34" charset="0"/>
                <a:cs typeface="Calibri" panose="020F0502020204030204" pitchFamily="34" charset="0"/>
              </a:rPr>
              <a:t>For more information please contact silvercloud@northpoint.org.uk or 01422 300 001. </a:t>
            </a:r>
            <a:r>
              <a:rPr lang="en-GB" sz="1800" dirty="0">
                <a:latin typeface="Calibri" panose="020F0502020204030204" pitchFamily="34" charset="0"/>
                <a:cs typeface="Calibri" panose="020F0502020204030204" pitchFamily="34" charset="0"/>
              </a:rPr>
              <a:t>Referrals can be made here: </a:t>
            </a:r>
            <a:r>
              <a:rPr lang="en-GB" sz="1800" dirty="0" err="1">
                <a:latin typeface="Calibri" panose="020F0502020204030204" pitchFamily="34" charset="0"/>
                <a:cs typeface="Calibri" panose="020F0502020204030204" pitchFamily="34" charset="0"/>
                <a:hlinkClick r:id="rId3"/>
              </a:rPr>
              <a:t>Silvercloud</a:t>
            </a:r>
            <a:r>
              <a:rPr lang="en-GB" sz="1800" dirty="0">
                <a:latin typeface="Calibri" panose="020F0502020204030204" pitchFamily="34" charset="0"/>
                <a:cs typeface="Calibri" panose="020F0502020204030204" pitchFamily="34" charset="0"/>
                <a:hlinkClick r:id="rId3"/>
              </a:rPr>
              <a:t> | Northpoint Wellbeing - Open Minds (CAMHS) (openmindscamhs.org.uk)</a:t>
            </a:r>
            <a:r>
              <a:rPr lang="en-GB" sz="1800" dirty="0">
                <a:latin typeface="Calibri" panose="020F0502020204030204" pitchFamily="34" charset="0"/>
                <a:cs typeface="Calibri" panose="020F0502020204030204" pitchFamily="34" charset="0"/>
              </a:rPr>
              <a:t> </a:t>
            </a:r>
            <a:endParaRPr lang="en-US" sz="1800" dirty="0">
              <a:latin typeface="Calibri" panose="020F0502020204030204" pitchFamily="34" charset="0"/>
              <a:cs typeface="Calibri" panose="020F0502020204030204" pitchFamily="34" charset="0"/>
            </a:endParaRPr>
          </a:p>
        </p:txBody>
      </p:sp>
      <p:pic>
        <p:nvPicPr>
          <p:cNvPr id="7" name="Picture 1">
            <a:extLst>
              <a:ext uri="{FF2B5EF4-FFF2-40B4-BE49-F238E27FC236}">
                <a16:creationId xmlns:a16="http://schemas.microsoft.com/office/drawing/2014/main" id="{DA0DAD97-69CF-49E9-9371-C3E0DBDB33B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37820166-F2E1-4D59-887D-23459FC1F45B}"/>
              </a:ext>
            </a:extLst>
          </p:cNvPr>
          <p:cNvPicPr>
            <a:picLocks noChangeAspect="1"/>
          </p:cNvPicPr>
          <p:nvPr/>
        </p:nvPicPr>
        <p:blipFill>
          <a:blip r:embed="rId5"/>
          <a:stretch>
            <a:fillRect/>
          </a:stretch>
        </p:blipFill>
        <p:spPr>
          <a:xfrm>
            <a:off x="8617022" y="5703414"/>
            <a:ext cx="3466654" cy="1069500"/>
          </a:xfrm>
          <a:prstGeom prst="rect">
            <a:avLst/>
          </a:prstGeom>
        </p:spPr>
      </p:pic>
    </p:spTree>
    <p:extLst>
      <p:ext uri="{BB962C8B-B14F-4D97-AF65-F5344CB8AC3E}">
        <p14:creationId xmlns:p14="http://schemas.microsoft.com/office/powerpoint/2010/main" val="3286549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838200" y="365125"/>
            <a:ext cx="10515600" cy="1325563"/>
          </a:xfrm>
        </p:spPr>
        <p:txBody>
          <a:bodyPr>
            <a:normAutofit/>
          </a:bodyPr>
          <a:lstStyle/>
          <a:p>
            <a:pPr algn="ctr"/>
            <a:r>
              <a:rPr lang="en-US" sz="6600" dirty="0">
                <a:latin typeface="Modern Love" panose="04090805081005020601" pitchFamily="82" charset="0"/>
              </a:rPr>
              <a:t>Introductions</a:t>
            </a:r>
            <a:endParaRPr lang="en-GB" sz="6600" dirty="0">
              <a:latin typeface="Modern Love" panose="04090805081005020601" pitchFamily="82" charset="0"/>
            </a:endParaRPr>
          </a:p>
        </p:txBody>
      </p:sp>
      <p:sp>
        <p:nvSpPr>
          <p:cNvPr id="3" name="Content Placeholder 2">
            <a:extLst>
              <a:ext uri="{FF2B5EF4-FFF2-40B4-BE49-F238E27FC236}">
                <a16:creationId xmlns:a16="http://schemas.microsoft.com/office/drawing/2014/main" id="{7A28142C-8DB5-4E4D-9C5B-D41495233B16}"/>
              </a:ext>
            </a:extLst>
          </p:cNvPr>
          <p:cNvSpPr>
            <a:spLocks noGrp="1"/>
          </p:cNvSpPr>
          <p:nvPr>
            <p:ph idx="1"/>
          </p:nvPr>
        </p:nvSpPr>
        <p:spPr>
          <a:xfrm>
            <a:off x="558800" y="2055813"/>
            <a:ext cx="10964164" cy="4251960"/>
          </a:xfrm>
        </p:spPr>
        <p:txBody>
          <a:bodyPr>
            <a:normAutofit fontScale="92500"/>
          </a:bodyPr>
          <a:lstStyle/>
          <a:p>
            <a:pPr marL="0" indent="0">
              <a:buNone/>
            </a:pPr>
            <a:r>
              <a:rPr lang="en-US" dirty="0">
                <a:solidFill>
                  <a:srgbClr val="0070C0"/>
                </a:solidFill>
                <a:latin typeface="Calibri" panose="020F0502020204030204" pitchFamily="34" charset="0"/>
                <a:cs typeface="Calibri" panose="020F0502020204030204" pitchFamily="34" charset="0"/>
              </a:rPr>
              <a:t>Claire Tooth and Martin Waters EMHPs (Education Mental Health Practitioner)</a:t>
            </a:r>
          </a:p>
          <a:p>
            <a:pPr marL="0" indent="0">
              <a:buNone/>
            </a:pPr>
            <a:r>
              <a:rPr lang="en-US" dirty="0" err="1">
                <a:solidFill>
                  <a:srgbClr val="0070C0"/>
                </a:solidFill>
                <a:latin typeface="Calibri" panose="020F0502020204030204" pitchFamily="34" charset="0"/>
                <a:cs typeface="Calibri" panose="020F0502020204030204" pitchFamily="34" charset="0"/>
              </a:rPr>
              <a:t>Calderdale</a:t>
            </a:r>
            <a:r>
              <a:rPr lang="en-US" dirty="0">
                <a:solidFill>
                  <a:srgbClr val="0070C0"/>
                </a:solidFill>
                <a:latin typeface="Calibri" panose="020F0502020204030204" pitchFamily="34" charset="0"/>
                <a:cs typeface="Calibri" panose="020F0502020204030204" pitchFamily="34" charset="0"/>
              </a:rPr>
              <a:t> MHST (Mental Health Support Team)</a:t>
            </a:r>
          </a:p>
          <a:p>
            <a:endParaRPr lang="en-US" dirty="0">
              <a:latin typeface="Calibri" panose="020F0502020204030204" pitchFamily="34" charset="0"/>
              <a:cs typeface="Calibri" panose="020F0502020204030204" pitchFamily="34" charset="0"/>
            </a:endParaRPr>
          </a:p>
          <a:p>
            <a:pPr marL="0" indent="0">
              <a:buNone/>
            </a:pPr>
            <a:r>
              <a:rPr lang="en-US" dirty="0">
                <a:latin typeface="Calibri" panose="020F0502020204030204" pitchFamily="34" charset="0"/>
                <a:cs typeface="Calibri" panose="020F0502020204030204" pitchFamily="34" charset="0"/>
              </a:rPr>
              <a:t>What is </a:t>
            </a:r>
            <a:r>
              <a:rPr lang="en-US" b="1" dirty="0">
                <a:latin typeface="Calibri" panose="020F0502020204030204" pitchFamily="34" charset="0"/>
                <a:cs typeface="Calibri" panose="020F0502020204030204" pitchFamily="34" charset="0"/>
              </a:rPr>
              <a:t>the EMHP role?</a:t>
            </a:r>
            <a:endParaRPr lang="en-US" dirty="0">
              <a:latin typeface="Calibri" panose="020F0502020204030204" pitchFamily="34" charset="0"/>
              <a:cs typeface="Calibri" panose="020F0502020204030204" pitchFamily="34" charset="0"/>
            </a:endParaRPr>
          </a:p>
          <a:p>
            <a:pPr lvl="1"/>
            <a:r>
              <a:rPr lang="en-US" b="1" dirty="0">
                <a:latin typeface="Calibri" panose="020F0502020204030204" pitchFamily="34" charset="0"/>
                <a:cs typeface="Calibri" panose="020F0502020204030204" pitchFamily="34" charset="0"/>
              </a:rPr>
              <a:t>Deliver 1:1 interventions </a:t>
            </a:r>
            <a:r>
              <a:rPr lang="en-US" dirty="0">
                <a:latin typeface="Calibri" panose="020F0502020204030204" pitchFamily="34" charset="0"/>
                <a:cs typeface="Calibri" panose="020F0502020204030204" pitchFamily="34" charset="0"/>
              </a:rPr>
              <a:t>for children and young people with mild-moderate MH problems.</a:t>
            </a:r>
          </a:p>
          <a:p>
            <a:pPr lvl="1"/>
            <a:r>
              <a:rPr lang="en-US" b="1" dirty="0">
                <a:latin typeface="Calibri" panose="020F0502020204030204" pitchFamily="34" charset="0"/>
                <a:cs typeface="Calibri" panose="020F0502020204030204" pitchFamily="34" charset="0"/>
              </a:rPr>
              <a:t>Supporting</a:t>
            </a:r>
            <a:r>
              <a:rPr lang="en-US" dirty="0">
                <a:latin typeface="Calibri" panose="020F0502020204030204" pitchFamily="34" charset="0"/>
                <a:cs typeface="Calibri" panose="020F0502020204030204" pitchFamily="34" charset="0"/>
              </a:rPr>
              <a:t> schools to grow and develop their “</a:t>
            </a:r>
            <a:r>
              <a:rPr lang="en-US" b="1" dirty="0">
                <a:latin typeface="Calibri" panose="020F0502020204030204" pitchFamily="34" charset="0"/>
                <a:cs typeface="Calibri" panose="020F0502020204030204" pitchFamily="34" charset="0"/>
              </a:rPr>
              <a:t>Whole School Approach</a:t>
            </a:r>
            <a:r>
              <a:rPr lang="en-US" dirty="0">
                <a:latin typeface="Calibri" panose="020F0502020204030204" pitchFamily="34" charset="0"/>
                <a:cs typeface="Calibri" panose="020F0502020204030204" pitchFamily="34" charset="0"/>
              </a:rPr>
              <a:t>” to mental health and wellbeing.</a:t>
            </a:r>
          </a:p>
          <a:p>
            <a:pPr lvl="1"/>
            <a:r>
              <a:rPr lang="en-US" b="1" dirty="0">
                <a:latin typeface="Calibri" panose="020F0502020204030204" pitchFamily="34" charset="0"/>
                <a:cs typeface="Calibri" panose="020F0502020204030204" pitchFamily="34" charset="0"/>
              </a:rPr>
              <a:t>Advice</a:t>
            </a:r>
            <a:r>
              <a:rPr lang="en-US" dirty="0">
                <a:latin typeface="Calibri" panose="020F0502020204030204" pitchFamily="34" charset="0"/>
                <a:cs typeface="Calibri" panose="020F0502020204030204" pitchFamily="34" charset="0"/>
              </a:rPr>
              <a:t> and </a:t>
            </a:r>
            <a:r>
              <a:rPr lang="en-US" b="1" dirty="0">
                <a:latin typeface="Calibri" panose="020F0502020204030204" pitchFamily="34" charset="0"/>
                <a:cs typeface="Calibri" panose="020F0502020204030204" pitchFamily="34" charset="0"/>
              </a:rPr>
              <a:t>signposting</a:t>
            </a:r>
            <a:r>
              <a:rPr lang="en-US" dirty="0">
                <a:latin typeface="Calibri" panose="020F0502020204030204" pitchFamily="34" charset="0"/>
                <a:cs typeface="Calibri" panose="020F0502020204030204" pitchFamily="34" charset="0"/>
              </a:rPr>
              <a:t> to/liaising with other services.</a:t>
            </a:r>
          </a:p>
        </p:txBody>
      </p:sp>
      <p:pic>
        <p:nvPicPr>
          <p:cNvPr id="6" name="Picture 1">
            <a:extLst>
              <a:ext uri="{FF2B5EF4-FFF2-40B4-BE49-F238E27FC236}">
                <a16:creationId xmlns:a16="http://schemas.microsoft.com/office/drawing/2014/main" id="{E9CA9CC6-D52B-4D3E-B4DC-C4343DEED5F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76111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838200" y="365125"/>
            <a:ext cx="10515600" cy="1325563"/>
          </a:xfrm>
        </p:spPr>
        <p:txBody>
          <a:bodyPr>
            <a:noAutofit/>
          </a:bodyPr>
          <a:lstStyle/>
          <a:p>
            <a:pPr algn="ctr"/>
            <a:r>
              <a:rPr lang="en-GB" sz="6000" dirty="0">
                <a:latin typeface="Modern Love" panose="04090805081005020601" pitchFamily="82" charset="0"/>
              </a:rPr>
              <a:t>Timid to Tiger</a:t>
            </a:r>
          </a:p>
        </p:txBody>
      </p:sp>
      <p:pic>
        <p:nvPicPr>
          <p:cNvPr id="7" name="Picture 1">
            <a:extLst>
              <a:ext uri="{FF2B5EF4-FFF2-40B4-BE49-F238E27FC236}">
                <a16:creationId xmlns:a16="http://schemas.microsoft.com/office/drawing/2014/main" id="{DA0DAD97-69CF-49E9-9371-C3E0DBDB33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EEB2B64E-CBA0-6F5B-1160-873414698615}"/>
              </a:ext>
            </a:extLst>
          </p:cNvPr>
          <p:cNvPicPr>
            <a:picLocks noChangeAspect="1"/>
          </p:cNvPicPr>
          <p:nvPr/>
        </p:nvPicPr>
        <p:blipFill>
          <a:blip r:embed="rId4"/>
          <a:stretch>
            <a:fillRect/>
          </a:stretch>
        </p:blipFill>
        <p:spPr>
          <a:xfrm>
            <a:off x="669036" y="1756735"/>
            <a:ext cx="10853929" cy="5030245"/>
          </a:xfrm>
          <a:prstGeom prst="rect">
            <a:avLst/>
          </a:prstGeom>
        </p:spPr>
      </p:pic>
    </p:spTree>
    <p:extLst>
      <p:ext uri="{BB962C8B-B14F-4D97-AF65-F5344CB8AC3E}">
        <p14:creationId xmlns:p14="http://schemas.microsoft.com/office/powerpoint/2010/main" val="3726222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838200" y="365125"/>
            <a:ext cx="10515600" cy="1325563"/>
          </a:xfrm>
        </p:spPr>
        <p:txBody>
          <a:bodyPr>
            <a:noAutofit/>
          </a:bodyPr>
          <a:lstStyle/>
          <a:p>
            <a:pPr algn="ctr"/>
            <a:r>
              <a:rPr lang="en-US" sz="6600" dirty="0" err="1">
                <a:latin typeface="Modern Love" panose="04090805081005020601" pitchFamily="82" charset="0"/>
              </a:rPr>
              <a:t>Kooth</a:t>
            </a:r>
            <a:endParaRPr lang="en-GB" sz="4800" dirty="0">
              <a:latin typeface="Modern Love" panose="04090805081005020601" pitchFamily="82" charset="0"/>
            </a:endParaRPr>
          </a:p>
        </p:txBody>
      </p:sp>
      <p:pic>
        <p:nvPicPr>
          <p:cNvPr id="7" name="Picture 1">
            <a:extLst>
              <a:ext uri="{FF2B5EF4-FFF2-40B4-BE49-F238E27FC236}">
                <a16:creationId xmlns:a16="http://schemas.microsoft.com/office/drawing/2014/main" id="{DA0DAD97-69CF-49E9-9371-C3E0DBDB33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58CE546D-49C5-4096-A578-4D85590A4161}"/>
              </a:ext>
            </a:extLst>
          </p:cNvPr>
          <p:cNvPicPr>
            <a:picLocks noChangeAspect="1"/>
          </p:cNvPicPr>
          <p:nvPr/>
        </p:nvPicPr>
        <p:blipFill>
          <a:blip r:embed="rId4"/>
          <a:stretch>
            <a:fillRect/>
          </a:stretch>
        </p:blipFill>
        <p:spPr>
          <a:xfrm>
            <a:off x="1387830" y="1881252"/>
            <a:ext cx="9405257" cy="4914437"/>
          </a:xfrm>
          <a:prstGeom prst="rect">
            <a:avLst/>
          </a:prstGeom>
        </p:spPr>
      </p:pic>
    </p:spTree>
    <p:extLst>
      <p:ext uri="{BB962C8B-B14F-4D97-AF65-F5344CB8AC3E}">
        <p14:creationId xmlns:p14="http://schemas.microsoft.com/office/powerpoint/2010/main" val="4288256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838200" y="365125"/>
            <a:ext cx="10515600" cy="1325563"/>
          </a:xfrm>
        </p:spPr>
        <p:txBody>
          <a:bodyPr>
            <a:normAutofit/>
          </a:bodyPr>
          <a:lstStyle/>
          <a:p>
            <a:pPr algn="ctr"/>
            <a:r>
              <a:rPr lang="en-US" sz="6600" dirty="0">
                <a:latin typeface="Modern Love" panose="04090805081005020601" pitchFamily="82" charset="0"/>
              </a:rPr>
              <a:t>Q&amp;A</a:t>
            </a:r>
            <a:endParaRPr lang="en-GB" sz="6600" dirty="0">
              <a:latin typeface="Modern Love" panose="04090805081005020601" pitchFamily="82" charset="0"/>
            </a:endParaRPr>
          </a:p>
        </p:txBody>
      </p:sp>
      <p:sp>
        <p:nvSpPr>
          <p:cNvPr id="3" name="Content Placeholder 2">
            <a:extLst>
              <a:ext uri="{FF2B5EF4-FFF2-40B4-BE49-F238E27FC236}">
                <a16:creationId xmlns:a16="http://schemas.microsoft.com/office/drawing/2014/main" id="{7A28142C-8DB5-4E4D-9C5B-D41495233B16}"/>
              </a:ext>
            </a:extLst>
          </p:cNvPr>
          <p:cNvSpPr>
            <a:spLocks noGrp="1"/>
          </p:cNvSpPr>
          <p:nvPr>
            <p:ph idx="1"/>
          </p:nvPr>
        </p:nvSpPr>
        <p:spPr>
          <a:xfrm>
            <a:off x="669036" y="3026641"/>
            <a:ext cx="4829175" cy="1778883"/>
          </a:xfrm>
        </p:spPr>
        <p:txBody>
          <a:bodyPr>
            <a:noAutofit/>
          </a:bodyPr>
          <a:lstStyle/>
          <a:p>
            <a:pPr marL="0" indent="0">
              <a:buNone/>
            </a:pPr>
            <a:r>
              <a:rPr lang="en-US" dirty="0">
                <a:latin typeface="Calibri" panose="020F0502020204030204" pitchFamily="34" charset="0"/>
                <a:cs typeface="Calibri" panose="020F0502020204030204" pitchFamily="34" charset="0"/>
              </a:rPr>
              <a:t>Any </a:t>
            </a:r>
            <a:r>
              <a:rPr lang="en-US" b="1" dirty="0">
                <a:latin typeface="Calibri" panose="020F0502020204030204" pitchFamily="34" charset="0"/>
                <a:cs typeface="Calibri" panose="020F0502020204030204" pitchFamily="34" charset="0"/>
              </a:rPr>
              <a:t>questions</a:t>
            </a:r>
            <a:r>
              <a:rPr lang="en-US" dirty="0">
                <a:latin typeface="Calibri" panose="020F0502020204030204" pitchFamily="34" charset="0"/>
                <a:cs typeface="Calibri" panose="020F0502020204030204" pitchFamily="34" charset="0"/>
              </a:rPr>
              <a:t>?</a:t>
            </a:r>
          </a:p>
          <a:p>
            <a:pPr marL="0" indent="0">
              <a:buNone/>
            </a:pPr>
            <a:endParaRPr lang="en-US" dirty="0">
              <a:latin typeface="Calibri" panose="020F0502020204030204" pitchFamily="34" charset="0"/>
              <a:cs typeface="Calibri" panose="020F0502020204030204" pitchFamily="34" charset="0"/>
            </a:endParaRPr>
          </a:p>
          <a:p>
            <a:pPr marL="0" indent="0">
              <a:buNone/>
            </a:pPr>
            <a:r>
              <a:rPr lang="en-US" dirty="0">
                <a:latin typeface="Calibri" panose="020F0502020204030204" pitchFamily="34" charset="0"/>
                <a:cs typeface="Calibri" panose="020F0502020204030204" pitchFamily="34" charset="0"/>
              </a:rPr>
              <a:t>Review aims of the session.</a:t>
            </a:r>
          </a:p>
          <a:p>
            <a:pPr marL="0" indent="0">
              <a:buNone/>
            </a:pPr>
            <a:r>
              <a:rPr lang="en-US" sz="2400" dirty="0">
                <a:latin typeface="Cavolini" panose="020B0502040204020203" pitchFamily="66" charset="0"/>
                <a:cs typeface="Cavolini" panose="020B0502040204020203" pitchFamily="66" charset="0"/>
              </a:rPr>
              <a:t>	</a:t>
            </a:r>
          </a:p>
        </p:txBody>
      </p:sp>
      <p:pic>
        <p:nvPicPr>
          <p:cNvPr id="7" name="Picture 1">
            <a:extLst>
              <a:ext uri="{FF2B5EF4-FFF2-40B4-BE49-F238E27FC236}">
                <a16:creationId xmlns:a16="http://schemas.microsoft.com/office/drawing/2014/main" id="{DA0DAD97-69CF-49E9-9371-C3E0DBDB33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descr="Image result for questions gif">
            <a:extLst>
              <a:ext uri="{FF2B5EF4-FFF2-40B4-BE49-F238E27FC236}">
                <a16:creationId xmlns:a16="http://schemas.microsoft.com/office/drawing/2014/main" id="{6BDDC955-3D9A-460A-828B-42F2D3EEE6B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149866" y="2322195"/>
            <a:ext cx="4885097" cy="366382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230A80F-5EAE-478A-9128-ADE036560F24}"/>
              </a:ext>
            </a:extLst>
          </p:cNvPr>
          <p:cNvSpPr txBox="1"/>
          <p:nvPr/>
        </p:nvSpPr>
        <p:spPr>
          <a:xfrm>
            <a:off x="9299249" y="6614265"/>
            <a:ext cx="2987675" cy="246221"/>
          </a:xfrm>
          <a:prstGeom prst="rect">
            <a:avLst/>
          </a:prstGeom>
          <a:noFill/>
        </p:spPr>
        <p:txBody>
          <a:bodyPr wrap="square" rtlCol="0">
            <a:spAutoFit/>
          </a:bodyPr>
          <a:lstStyle/>
          <a:p>
            <a:r>
              <a:rPr lang="en-US" sz="1000" dirty="0">
                <a:latin typeface="Calibri" panose="020F0502020204030204" pitchFamily="34" charset="0"/>
                <a:cs typeface="Calibri" panose="020F0502020204030204" pitchFamily="34" charset="0"/>
              </a:rPr>
              <a:t>Image from: </a:t>
            </a:r>
            <a:r>
              <a:rPr lang="en-GB" sz="1000" dirty="0">
                <a:latin typeface="Calibri" panose="020F0502020204030204" pitchFamily="34" charset="0"/>
                <a:cs typeface="Calibri" panose="020F0502020204030204" pitchFamily="34" charset="0"/>
                <a:hlinkClick r:id="rId5"/>
              </a:rPr>
              <a:t>Question Mark by Joel </a:t>
            </a:r>
            <a:r>
              <a:rPr lang="en-GB" sz="1000" dirty="0" err="1">
                <a:latin typeface="Calibri" panose="020F0502020204030204" pitchFamily="34" charset="0"/>
                <a:cs typeface="Calibri" panose="020F0502020204030204" pitchFamily="34" charset="0"/>
                <a:hlinkClick r:id="rId5"/>
              </a:rPr>
              <a:t>Plosz</a:t>
            </a:r>
            <a:r>
              <a:rPr lang="en-GB" sz="1000" dirty="0">
                <a:latin typeface="Calibri" panose="020F0502020204030204" pitchFamily="34" charset="0"/>
                <a:cs typeface="Calibri" panose="020F0502020204030204" pitchFamily="34" charset="0"/>
                <a:hlinkClick r:id="rId5"/>
              </a:rPr>
              <a:t> on </a:t>
            </a:r>
            <a:r>
              <a:rPr lang="en-GB" sz="1000" dirty="0" err="1">
                <a:latin typeface="Calibri" panose="020F0502020204030204" pitchFamily="34" charset="0"/>
                <a:cs typeface="Calibri" panose="020F0502020204030204" pitchFamily="34" charset="0"/>
                <a:hlinkClick r:id="rId5"/>
              </a:rPr>
              <a:t>Dribbble</a:t>
            </a:r>
            <a:endParaRPr lang="en-GB"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029262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838200" y="365125"/>
            <a:ext cx="10515600" cy="1325563"/>
          </a:xfrm>
        </p:spPr>
        <p:txBody>
          <a:bodyPr>
            <a:normAutofit/>
          </a:bodyPr>
          <a:lstStyle/>
          <a:p>
            <a:pPr algn="ctr"/>
            <a:r>
              <a:rPr lang="en-US" sz="6600" dirty="0">
                <a:latin typeface="Modern Love" panose="04090805081005020601" pitchFamily="82" charset="0"/>
              </a:rPr>
              <a:t>Useful books</a:t>
            </a:r>
            <a:endParaRPr lang="en-GB" sz="6600" dirty="0">
              <a:latin typeface="Modern Love" panose="04090805081005020601" pitchFamily="82" charset="0"/>
            </a:endParaRPr>
          </a:p>
        </p:txBody>
      </p:sp>
      <p:sp>
        <p:nvSpPr>
          <p:cNvPr id="3" name="Content Placeholder 2">
            <a:extLst>
              <a:ext uri="{FF2B5EF4-FFF2-40B4-BE49-F238E27FC236}">
                <a16:creationId xmlns:a16="http://schemas.microsoft.com/office/drawing/2014/main" id="{7A28142C-8DB5-4E4D-9C5B-D41495233B16}"/>
              </a:ext>
            </a:extLst>
          </p:cNvPr>
          <p:cNvSpPr>
            <a:spLocks noGrp="1"/>
          </p:cNvSpPr>
          <p:nvPr>
            <p:ph idx="1"/>
          </p:nvPr>
        </p:nvSpPr>
        <p:spPr>
          <a:xfrm>
            <a:off x="395224" y="2036308"/>
            <a:ext cx="11398504" cy="4471098"/>
          </a:xfrm>
        </p:spPr>
        <p:txBody>
          <a:bodyPr>
            <a:noAutofit/>
          </a:bodyPr>
          <a:lstStyle/>
          <a:p>
            <a:pPr marL="0" indent="0">
              <a:buNone/>
            </a:pPr>
            <a:r>
              <a:rPr lang="en-US" sz="2400" dirty="0">
                <a:latin typeface="Calibri" panose="020F0502020204030204" pitchFamily="34" charset="0"/>
                <a:cs typeface="Calibri" panose="020F0502020204030204" pitchFamily="34" charset="0"/>
              </a:rPr>
              <a:t>‘</a:t>
            </a:r>
            <a:r>
              <a:rPr lang="en-US" sz="2400" b="1" dirty="0">
                <a:latin typeface="Calibri" panose="020F0502020204030204" pitchFamily="34" charset="0"/>
                <a:cs typeface="Calibri" panose="020F0502020204030204" pitchFamily="34" charset="0"/>
              </a:rPr>
              <a:t>The Huge Bag of Worries</a:t>
            </a:r>
            <a:r>
              <a:rPr lang="en-US" sz="2400" dirty="0">
                <a:latin typeface="Calibri" panose="020F0502020204030204" pitchFamily="34" charset="0"/>
                <a:cs typeface="Calibri" panose="020F0502020204030204" pitchFamily="34" charset="0"/>
              </a:rPr>
              <a:t>’ by Virginia Ironside</a:t>
            </a:r>
          </a:p>
          <a:p>
            <a:pPr marL="0" indent="0">
              <a:buNone/>
            </a:pPr>
            <a:endParaRPr lang="en-US" sz="2400" dirty="0">
              <a:latin typeface="Calibri" panose="020F0502020204030204" pitchFamily="34" charset="0"/>
              <a:cs typeface="Calibri" panose="020F0502020204030204" pitchFamily="34" charset="0"/>
            </a:endParaRPr>
          </a:p>
          <a:p>
            <a:pPr marL="0" indent="0">
              <a:buNone/>
            </a:pPr>
            <a:r>
              <a:rPr lang="en-GB" sz="2400" dirty="0">
                <a:latin typeface="Calibri" panose="020F0502020204030204" pitchFamily="34" charset="0"/>
                <a:cs typeface="Calibri" panose="020F0502020204030204" pitchFamily="34" charset="0"/>
              </a:rPr>
              <a:t>‘</a:t>
            </a:r>
            <a:r>
              <a:rPr lang="en-GB" sz="2400" b="1" dirty="0">
                <a:latin typeface="Calibri" panose="020F0502020204030204" pitchFamily="34" charset="0"/>
                <a:cs typeface="Calibri" panose="020F0502020204030204" pitchFamily="34" charset="0"/>
              </a:rPr>
              <a:t>Starving the Anxiety Gremlin</a:t>
            </a:r>
            <a:r>
              <a:rPr lang="en-GB" sz="2400" dirty="0">
                <a:latin typeface="Calibri" panose="020F0502020204030204" pitchFamily="34" charset="0"/>
                <a:cs typeface="Calibri" panose="020F0502020204030204" pitchFamily="34" charset="0"/>
              </a:rPr>
              <a:t>’ by Kate Colling-Donnelly</a:t>
            </a:r>
          </a:p>
          <a:p>
            <a:endParaRPr lang="en-GB" sz="2400" dirty="0">
              <a:latin typeface="Calibri" panose="020F0502020204030204" pitchFamily="34" charset="0"/>
              <a:cs typeface="Calibri" panose="020F0502020204030204" pitchFamily="34" charset="0"/>
            </a:endParaRPr>
          </a:p>
          <a:p>
            <a:pPr marL="0" indent="0">
              <a:buNone/>
            </a:pPr>
            <a:r>
              <a:rPr lang="en-GB" sz="2400" dirty="0">
                <a:latin typeface="Calibri" panose="020F0502020204030204" pitchFamily="34" charset="0"/>
                <a:cs typeface="Calibri" panose="020F0502020204030204" pitchFamily="34" charset="0"/>
              </a:rPr>
              <a:t>‘</a:t>
            </a:r>
            <a:r>
              <a:rPr lang="en-GB" sz="2400" b="1" dirty="0" err="1">
                <a:latin typeface="Calibri" panose="020F0502020204030204" pitchFamily="34" charset="0"/>
                <a:cs typeface="Calibri" panose="020F0502020204030204" pitchFamily="34" charset="0"/>
              </a:rPr>
              <a:t>Panicosaurus</a:t>
            </a:r>
            <a:r>
              <a:rPr lang="en-GB" sz="2400" dirty="0">
                <a:latin typeface="Calibri" panose="020F0502020204030204" pitchFamily="34" charset="0"/>
                <a:cs typeface="Calibri" panose="020F0502020204030204" pitchFamily="34" charset="0"/>
              </a:rPr>
              <a:t>’ by K.I Al-Ghani</a:t>
            </a:r>
          </a:p>
          <a:p>
            <a:endParaRPr lang="en-GB" sz="2400" dirty="0">
              <a:latin typeface="Calibri" panose="020F0502020204030204" pitchFamily="34" charset="0"/>
              <a:cs typeface="Calibri" panose="020F0502020204030204" pitchFamily="34" charset="0"/>
            </a:endParaRPr>
          </a:p>
          <a:p>
            <a:pPr marL="0" indent="0">
              <a:buNone/>
            </a:pPr>
            <a:r>
              <a:rPr lang="en-GB" sz="2400" dirty="0">
                <a:latin typeface="Calibri" panose="020F0502020204030204" pitchFamily="34" charset="0"/>
                <a:cs typeface="Calibri" panose="020F0502020204030204" pitchFamily="34" charset="0"/>
              </a:rPr>
              <a:t>‘</a:t>
            </a:r>
            <a:r>
              <a:rPr lang="en-GB" sz="2400" b="1" dirty="0">
                <a:latin typeface="Calibri" panose="020F0502020204030204" pitchFamily="34" charset="0"/>
                <a:cs typeface="Calibri" panose="020F0502020204030204" pitchFamily="34" charset="0"/>
              </a:rPr>
              <a:t>Think Good, Feel Good</a:t>
            </a:r>
            <a:r>
              <a:rPr lang="en-GB" sz="2400" dirty="0">
                <a:latin typeface="Calibri" panose="020F0502020204030204" pitchFamily="34" charset="0"/>
                <a:cs typeface="Calibri" panose="020F0502020204030204" pitchFamily="34" charset="0"/>
              </a:rPr>
              <a:t>’ by Paul Stallard</a:t>
            </a:r>
          </a:p>
          <a:p>
            <a:pPr marL="0" indent="0">
              <a:buNone/>
            </a:pPr>
            <a:endParaRPr lang="en-GB" sz="2400" dirty="0">
              <a:latin typeface="Calibri" panose="020F0502020204030204" pitchFamily="34" charset="0"/>
              <a:cs typeface="Calibri" panose="020F0502020204030204" pitchFamily="34" charset="0"/>
            </a:endParaRPr>
          </a:p>
          <a:p>
            <a:pPr marL="0" indent="0">
              <a:buNone/>
            </a:pPr>
            <a:r>
              <a:rPr lang="en-GB" sz="2400" dirty="0">
                <a:latin typeface="Calibri" panose="020F0502020204030204" pitchFamily="34" charset="0"/>
                <a:cs typeface="Calibri" panose="020F0502020204030204" pitchFamily="34" charset="0"/>
              </a:rPr>
              <a:t>‘</a:t>
            </a:r>
            <a:r>
              <a:rPr lang="en-GB" sz="2400" b="1" dirty="0">
                <a:latin typeface="Calibri" panose="020F0502020204030204" pitchFamily="34" charset="0"/>
                <a:cs typeface="Calibri" panose="020F0502020204030204" pitchFamily="34" charset="0"/>
              </a:rPr>
              <a:t>What To Do when You Worry Too Much</a:t>
            </a:r>
            <a:r>
              <a:rPr lang="en-GB" sz="2400" dirty="0">
                <a:latin typeface="Calibri" panose="020F0502020204030204" pitchFamily="34" charset="0"/>
                <a:cs typeface="Calibri" panose="020F0502020204030204" pitchFamily="34" charset="0"/>
              </a:rPr>
              <a:t>’ by Dawn Huebner</a:t>
            </a:r>
          </a:p>
          <a:p>
            <a:pPr marL="0" indent="0">
              <a:buNone/>
            </a:pPr>
            <a:endParaRPr lang="en-GB" sz="2400" dirty="0">
              <a:latin typeface="Calibri" panose="020F0502020204030204" pitchFamily="34" charset="0"/>
              <a:cs typeface="Calibri" panose="020F0502020204030204" pitchFamily="34" charset="0"/>
            </a:endParaRPr>
          </a:p>
          <a:p>
            <a:pPr marL="0" indent="0">
              <a:buNone/>
            </a:pPr>
            <a:endParaRPr lang="en-GB" sz="2400" dirty="0">
              <a:latin typeface="Calibri" panose="020F0502020204030204" pitchFamily="34" charset="0"/>
              <a:cs typeface="Calibri" panose="020F0502020204030204" pitchFamily="34" charset="0"/>
            </a:endParaRPr>
          </a:p>
          <a:p>
            <a:pPr marL="0" indent="0">
              <a:buNone/>
            </a:pPr>
            <a:endParaRPr lang="en-US" sz="2400" dirty="0">
              <a:latin typeface="Calibri" panose="020F0502020204030204" pitchFamily="34" charset="0"/>
              <a:cs typeface="Calibri" panose="020F0502020204030204" pitchFamily="34" charset="0"/>
            </a:endParaRPr>
          </a:p>
          <a:p>
            <a:pPr marL="0" indent="0">
              <a:buNone/>
            </a:pPr>
            <a:endParaRPr lang="en-US" sz="2400" dirty="0">
              <a:latin typeface="Calibri" panose="020F0502020204030204" pitchFamily="34" charset="0"/>
              <a:cs typeface="Calibri" panose="020F0502020204030204" pitchFamily="34" charset="0"/>
            </a:endParaRPr>
          </a:p>
          <a:p>
            <a:pPr marL="0" indent="0">
              <a:buNone/>
            </a:pPr>
            <a:endParaRPr lang="en-US" sz="2400" dirty="0">
              <a:latin typeface="Calibri" panose="020F0502020204030204" pitchFamily="34" charset="0"/>
              <a:cs typeface="Calibri" panose="020F0502020204030204" pitchFamily="34" charset="0"/>
            </a:endParaRPr>
          </a:p>
        </p:txBody>
      </p:sp>
      <p:pic>
        <p:nvPicPr>
          <p:cNvPr id="7" name="Picture 1">
            <a:extLst>
              <a:ext uri="{FF2B5EF4-FFF2-40B4-BE49-F238E27FC236}">
                <a16:creationId xmlns:a16="http://schemas.microsoft.com/office/drawing/2014/main" id="{DA0DAD97-69CF-49E9-9371-C3E0DBDB33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4A6C3132-7D2C-4C66-80DD-D9C408A1FF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2743" y="4305568"/>
            <a:ext cx="1709754" cy="2363220"/>
          </a:xfrm>
          <a:prstGeom prst="rect">
            <a:avLst/>
          </a:prstGeom>
        </p:spPr>
      </p:pic>
      <p:pic>
        <p:nvPicPr>
          <p:cNvPr id="13" name="Picture 12">
            <a:extLst>
              <a:ext uri="{FF2B5EF4-FFF2-40B4-BE49-F238E27FC236}">
                <a16:creationId xmlns:a16="http://schemas.microsoft.com/office/drawing/2014/main" id="{A96A0939-D13B-4D6D-BDA7-AB8986D4A7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3818" y="2011806"/>
            <a:ext cx="2260051" cy="2260051"/>
          </a:xfrm>
          <a:prstGeom prst="rect">
            <a:avLst/>
          </a:prstGeom>
        </p:spPr>
      </p:pic>
      <p:pic>
        <p:nvPicPr>
          <p:cNvPr id="14" name="Picture 13">
            <a:extLst>
              <a:ext uri="{FF2B5EF4-FFF2-40B4-BE49-F238E27FC236}">
                <a16:creationId xmlns:a16="http://schemas.microsoft.com/office/drawing/2014/main" id="{42918390-6219-43B2-BC89-64F849B60D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65920" y="3940532"/>
            <a:ext cx="2717471" cy="2001801"/>
          </a:xfrm>
          <a:prstGeom prst="rect">
            <a:avLst/>
          </a:prstGeom>
        </p:spPr>
      </p:pic>
      <p:pic>
        <p:nvPicPr>
          <p:cNvPr id="12" name="Picture 11">
            <a:extLst>
              <a:ext uri="{FF2B5EF4-FFF2-40B4-BE49-F238E27FC236}">
                <a16:creationId xmlns:a16="http://schemas.microsoft.com/office/drawing/2014/main" id="{D62453FB-3CB4-4880-8510-CA9EED5E41B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42730" y="1816196"/>
            <a:ext cx="1895829" cy="2432023"/>
          </a:xfrm>
          <a:prstGeom prst="rect">
            <a:avLst/>
          </a:prstGeom>
        </p:spPr>
      </p:pic>
      <p:pic>
        <p:nvPicPr>
          <p:cNvPr id="16" name="Picture 15">
            <a:extLst>
              <a:ext uri="{FF2B5EF4-FFF2-40B4-BE49-F238E27FC236}">
                <a16:creationId xmlns:a16="http://schemas.microsoft.com/office/drawing/2014/main" id="{E3F9A225-8F7E-4A12-B9D9-6762B8653DB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48089" y="3726996"/>
            <a:ext cx="1876425" cy="2428875"/>
          </a:xfrm>
          <a:prstGeom prst="rect">
            <a:avLst/>
          </a:prstGeom>
        </p:spPr>
      </p:pic>
    </p:spTree>
    <p:extLst>
      <p:ext uri="{BB962C8B-B14F-4D97-AF65-F5344CB8AC3E}">
        <p14:creationId xmlns:p14="http://schemas.microsoft.com/office/powerpoint/2010/main" val="25087188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838200" y="365125"/>
            <a:ext cx="10515600" cy="1325563"/>
          </a:xfrm>
        </p:spPr>
        <p:txBody>
          <a:bodyPr>
            <a:normAutofit/>
          </a:bodyPr>
          <a:lstStyle/>
          <a:p>
            <a:pPr algn="ctr"/>
            <a:r>
              <a:rPr lang="en-US" sz="6600" dirty="0">
                <a:latin typeface="Modern Love" panose="04090805081005020601" pitchFamily="82" charset="0"/>
              </a:rPr>
              <a:t>Useful apps</a:t>
            </a:r>
            <a:endParaRPr lang="en-GB" sz="6600" dirty="0">
              <a:latin typeface="Modern Love" panose="04090805081005020601" pitchFamily="82" charset="0"/>
            </a:endParaRPr>
          </a:p>
        </p:txBody>
      </p:sp>
      <p:sp>
        <p:nvSpPr>
          <p:cNvPr id="3" name="Content Placeholder 2">
            <a:extLst>
              <a:ext uri="{FF2B5EF4-FFF2-40B4-BE49-F238E27FC236}">
                <a16:creationId xmlns:a16="http://schemas.microsoft.com/office/drawing/2014/main" id="{7A28142C-8DB5-4E4D-9C5B-D41495233B16}"/>
              </a:ext>
            </a:extLst>
          </p:cNvPr>
          <p:cNvSpPr>
            <a:spLocks noGrp="1"/>
          </p:cNvSpPr>
          <p:nvPr>
            <p:ph idx="1"/>
          </p:nvPr>
        </p:nvSpPr>
        <p:spPr>
          <a:xfrm>
            <a:off x="395224" y="2036308"/>
            <a:ext cx="10148951" cy="4471098"/>
          </a:xfrm>
        </p:spPr>
        <p:txBody>
          <a:bodyPr>
            <a:noAutofit/>
          </a:bodyPr>
          <a:lstStyle/>
          <a:p>
            <a:pPr marL="0" indent="0">
              <a:buNone/>
            </a:pPr>
            <a:r>
              <a:rPr kumimoji="0" lang="en-GB" altLang="en-US" sz="1600" b="1" i="0" u="none"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rPr>
              <a:t>The Worry Box (Managing Worries) </a:t>
            </a:r>
            <a:r>
              <a:rPr kumimoji="0" lang="en-GB" altLang="en-US" sz="1600" b="0" i="0" u="none"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rPr>
              <a:t>Put your worries away in a box! While that statement seems too good to be true, this app’s idea is to help you deal with and manage your worries. You keep a personal diary in the app where you input your worries. The Worry Box then helps you decide if the worry is unimportant, important, controllable, or uncontrollable. Depending on the worry, the app will give you techniques to help manage it, like next steps or coping statements to tell yourself.</a:t>
            </a:r>
          </a:p>
          <a:p>
            <a:pPr marL="0" indent="0">
              <a:buNone/>
            </a:pPr>
            <a:r>
              <a:rPr kumimoji="0" lang="en-GB" altLang="en-US" sz="16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Smiling Minds (Mindfulness) </a:t>
            </a:r>
            <a:r>
              <a:rPr kumimoji="0" lang="en-GB" altLang="en-US" sz="16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The smiling mind is a mindfulness app that supports positive mental health and wellbeing. The programs education app is designed for both primary and secondary aged children. </a:t>
            </a:r>
          </a:p>
          <a:p>
            <a:pPr marL="0" indent="0">
              <a:buNone/>
            </a:pPr>
            <a:r>
              <a:rPr kumimoji="0" lang="en-GB" altLang="en-US" sz="16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Stop, Breathe &amp; Think Kids (5-10 y/o emotional literacy/sleep) </a:t>
            </a:r>
            <a:r>
              <a:rPr kumimoji="0" lang="en-GB" altLang="en-US" sz="16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Only for Apple devices currently, focusses upon emotional literacy, calmness and sleep. App has an activity focus and uses emoticons and games to help young people</a:t>
            </a:r>
            <a:endParaRPr kumimoji="0" lang="en-GB"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indent="0">
              <a:buNone/>
            </a:pPr>
            <a:r>
              <a:rPr lang="en-GB" sz="1600" b="1" dirty="0">
                <a:latin typeface="Calibri" panose="020F0502020204030204" pitchFamily="34" charset="0"/>
                <a:cs typeface="Calibri" panose="020F0502020204030204" pitchFamily="34" charset="0"/>
              </a:rPr>
              <a:t>Mindful Gnats</a:t>
            </a:r>
            <a:r>
              <a:rPr lang="en-GB" sz="1600" dirty="0">
                <a:latin typeface="Calibri" panose="020F0502020204030204" pitchFamily="34" charset="0"/>
                <a:cs typeface="Calibri" panose="020F0502020204030204" pitchFamily="34" charset="0"/>
              </a:rPr>
              <a:t> is an app designed to teach young people simple mindfulness and relaxation skills. It can be used to help mindfulness practice when playing the Mindful Gnats desktop game (see www.peskygnats.com for details) or as a stand alone aid to mindful practice. These skills can help to reduce stress, and improve awareness of your body, mind and world. </a:t>
            </a:r>
          </a:p>
          <a:p>
            <a:pPr marL="0" indent="0">
              <a:buNone/>
            </a:pPr>
            <a:r>
              <a:rPr lang="en-GB" sz="1600" b="1" dirty="0">
                <a:latin typeface="Calibri" panose="020F0502020204030204" pitchFamily="34" charset="0"/>
                <a:cs typeface="Calibri" panose="020F0502020204030204" pitchFamily="34" charset="0"/>
              </a:rPr>
              <a:t>Headspace</a:t>
            </a:r>
            <a:r>
              <a:rPr lang="en-GB" sz="1600" dirty="0">
                <a:latin typeface="Calibri" panose="020F0502020204030204" pitchFamily="34" charset="0"/>
                <a:cs typeface="Calibri" panose="020F0502020204030204" pitchFamily="34" charset="0"/>
              </a:rPr>
              <a:t> – mindfulness app with a kids section.</a:t>
            </a:r>
          </a:p>
          <a:p>
            <a:pPr marL="0" indent="0">
              <a:buNone/>
            </a:pPr>
            <a:endParaRPr lang="en-GB" sz="2400" dirty="0">
              <a:latin typeface="Calibri" panose="020F0502020204030204" pitchFamily="34" charset="0"/>
              <a:cs typeface="Calibri" panose="020F0502020204030204" pitchFamily="34" charset="0"/>
            </a:endParaRPr>
          </a:p>
          <a:p>
            <a:pPr marL="0" indent="0">
              <a:buNone/>
            </a:pPr>
            <a:endParaRPr lang="en-US" sz="2400" dirty="0">
              <a:latin typeface="Calibri" panose="020F0502020204030204" pitchFamily="34" charset="0"/>
              <a:cs typeface="Calibri" panose="020F0502020204030204" pitchFamily="34" charset="0"/>
            </a:endParaRPr>
          </a:p>
          <a:p>
            <a:pPr marL="0" indent="0">
              <a:buNone/>
            </a:pPr>
            <a:endParaRPr lang="en-US" sz="2400" dirty="0">
              <a:latin typeface="Calibri" panose="020F0502020204030204" pitchFamily="34" charset="0"/>
              <a:cs typeface="Calibri" panose="020F0502020204030204" pitchFamily="34" charset="0"/>
            </a:endParaRPr>
          </a:p>
          <a:p>
            <a:pPr marL="0" indent="0">
              <a:buNone/>
            </a:pPr>
            <a:endParaRPr lang="en-US" sz="2400" dirty="0">
              <a:latin typeface="Calibri" panose="020F0502020204030204" pitchFamily="34" charset="0"/>
              <a:cs typeface="Calibri" panose="020F0502020204030204" pitchFamily="34" charset="0"/>
            </a:endParaRPr>
          </a:p>
        </p:txBody>
      </p:sp>
      <p:pic>
        <p:nvPicPr>
          <p:cNvPr id="7" name="Picture 1">
            <a:extLst>
              <a:ext uri="{FF2B5EF4-FFF2-40B4-BE49-F238E27FC236}">
                <a16:creationId xmlns:a16="http://schemas.microsoft.com/office/drawing/2014/main" id="{DA0DAD97-69CF-49E9-9371-C3E0DBDB33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6" descr="The Worry Box">
            <a:extLst>
              <a:ext uri="{FF2B5EF4-FFF2-40B4-BE49-F238E27FC236}">
                <a16:creationId xmlns:a16="http://schemas.microsoft.com/office/drawing/2014/main" id="{81470C63-BE23-4CD9-9DBB-EA6A8F5A98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41912" y="2158620"/>
            <a:ext cx="828675" cy="82867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Image result for smiling minds app">
            <a:extLst>
              <a:ext uri="{FF2B5EF4-FFF2-40B4-BE49-F238E27FC236}">
                <a16:creationId xmlns:a16="http://schemas.microsoft.com/office/drawing/2014/main" id="{95F58518-EF3E-4235-B6CF-A677A5E494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45460" y="3265501"/>
            <a:ext cx="861788" cy="86178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5" descr="Image result for stop breathe and think kids app focus calm and sleep">
            <a:extLst>
              <a:ext uri="{FF2B5EF4-FFF2-40B4-BE49-F238E27FC236}">
                <a16:creationId xmlns:a16="http://schemas.microsoft.com/office/drawing/2014/main" id="{E28DDB9E-E0D0-4953-A736-77DB07AD0F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10572558" y="4132262"/>
            <a:ext cx="828675" cy="60007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276F0A4D-1057-449E-9E33-478F84C640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75819" y="4926635"/>
            <a:ext cx="1607858" cy="786398"/>
          </a:xfrm>
          <a:prstGeom prst="rect">
            <a:avLst/>
          </a:prstGeom>
        </p:spPr>
      </p:pic>
      <p:pic>
        <p:nvPicPr>
          <p:cNvPr id="1026" name="Picture 2" descr="See the source image">
            <a:extLst>
              <a:ext uri="{FF2B5EF4-FFF2-40B4-BE49-F238E27FC236}">
                <a16:creationId xmlns:a16="http://schemas.microsoft.com/office/drawing/2014/main" id="{0F1EF191-C433-4CFC-B55B-39E2B9BFB9D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05432" y="5826852"/>
            <a:ext cx="1054926" cy="918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47942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838200" y="365125"/>
            <a:ext cx="10515600" cy="1325563"/>
          </a:xfrm>
        </p:spPr>
        <p:txBody>
          <a:bodyPr>
            <a:normAutofit/>
          </a:bodyPr>
          <a:lstStyle/>
          <a:p>
            <a:pPr algn="ctr"/>
            <a:r>
              <a:rPr lang="en-US" sz="6600" dirty="0">
                <a:latin typeface="Modern Love" panose="04090805081005020601" pitchFamily="82" charset="0"/>
              </a:rPr>
              <a:t>Useful links</a:t>
            </a:r>
            <a:endParaRPr lang="en-GB" sz="6600" dirty="0">
              <a:latin typeface="Modern Love" panose="04090805081005020601" pitchFamily="82" charset="0"/>
            </a:endParaRPr>
          </a:p>
        </p:txBody>
      </p:sp>
      <p:sp>
        <p:nvSpPr>
          <p:cNvPr id="3" name="Content Placeholder 2">
            <a:extLst>
              <a:ext uri="{FF2B5EF4-FFF2-40B4-BE49-F238E27FC236}">
                <a16:creationId xmlns:a16="http://schemas.microsoft.com/office/drawing/2014/main" id="{7A28142C-8DB5-4E4D-9C5B-D41495233B16}"/>
              </a:ext>
            </a:extLst>
          </p:cNvPr>
          <p:cNvSpPr>
            <a:spLocks noGrp="1"/>
          </p:cNvSpPr>
          <p:nvPr>
            <p:ph idx="1"/>
          </p:nvPr>
        </p:nvSpPr>
        <p:spPr>
          <a:xfrm>
            <a:off x="422021" y="2055813"/>
            <a:ext cx="11398504" cy="4471098"/>
          </a:xfrm>
        </p:spPr>
        <p:txBody>
          <a:bodyPr>
            <a:noAutofit/>
          </a:bodyPr>
          <a:lstStyle/>
          <a:p>
            <a:pPr marL="0" indent="0">
              <a:buNone/>
            </a:pPr>
            <a:r>
              <a:rPr lang="en-US" sz="1800" dirty="0">
                <a:latin typeface="Calibri" panose="020F0502020204030204" pitchFamily="34" charset="0"/>
                <a:cs typeface="Calibri" panose="020F0502020204030204" pitchFamily="34" charset="0"/>
              </a:rPr>
              <a:t>Cyberbullying: </a:t>
            </a:r>
            <a:r>
              <a:rPr lang="en-US" sz="1800" dirty="0">
                <a:latin typeface="Calibri" panose="020F0502020204030204" pitchFamily="34" charset="0"/>
                <a:cs typeface="Calibri" panose="020F0502020204030204" pitchFamily="34" charset="0"/>
                <a:hlinkClick r:id="rId3"/>
              </a:rPr>
              <a:t>https://www.bullying.co.uk/cyberbullying/what-to-do-if-you-re-being-bullied-on-a-social-network/</a:t>
            </a:r>
            <a:endParaRPr lang="en-US" sz="1800" dirty="0">
              <a:latin typeface="Calibri" panose="020F0502020204030204" pitchFamily="34" charset="0"/>
              <a:cs typeface="Calibri" panose="020F0502020204030204" pitchFamily="34" charset="0"/>
            </a:endParaRPr>
          </a:p>
          <a:p>
            <a:pPr marL="0" indent="0">
              <a:buNone/>
            </a:pPr>
            <a:r>
              <a:rPr lang="en-US" sz="1800" dirty="0">
                <a:latin typeface="Calibri" panose="020F0502020204030204" pitchFamily="34" charset="0"/>
                <a:cs typeface="Calibri" panose="020F0502020204030204" pitchFamily="34" charset="0"/>
              </a:rPr>
              <a:t>Internet Matters: </a:t>
            </a:r>
            <a:r>
              <a:rPr lang="en-US" sz="1800" dirty="0">
                <a:latin typeface="Calibri" panose="020F0502020204030204" pitchFamily="34" charset="0"/>
                <a:cs typeface="Calibri" panose="020F0502020204030204" pitchFamily="34" charset="0"/>
                <a:hlinkClick r:id="rId4"/>
              </a:rPr>
              <a:t>https://www.internetmatters.org/resources/social-media-advice-hub/</a:t>
            </a:r>
            <a:endParaRPr lang="en-US" sz="1800" dirty="0">
              <a:latin typeface="Calibri" panose="020F0502020204030204" pitchFamily="34" charset="0"/>
              <a:cs typeface="Calibri" panose="020F0502020204030204" pitchFamily="34" charset="0"/>
            </a:endParaRPr>
          </a:p>
          <a:p>
            <a:pPr marL="0" indent="0">
              <a:buNone/>
            </a:pPr>
            <a:endParaRPr lang="en-US" sz="1800" dirty="0">
              <a:latin typeface="Calibri" panose="020F0502020204030204" pitchFamily="34" charset="0"/>
              <a:cs typeface="Calibri" panose="020F0502020204030204" pitchFamily="34" charset="0"/>
            </a:endParaRPr>
          </a:p>
          <a:p>
            <a:pPr marL="0" indent="0">
              <a:buNone/>
            </a:pPr>
            <a:r>
              <a:rPr lang="en-US" sz="1800" b="1" dirty="0">
                <a:latin typeface="Calibri" panose="020F0502020204030204" pitchFamily="34" charset="0"/>
                <a:cs typeface="Calibri" panose="020F0502020204030204" pitchFamily="34" charset="0"/>
              </a:rPr>
              <a:t>Mentally Healthy Schools </a:t>
            </a:r>
            <a:r>
              <a:rPr lang="en-US" sz="1800" dirty="0">
                <a:latin typeface="Calibri" panose="020F0502020204030204" pitchFamily="34" charset="0"/>
                <a:cs typeface="Calibri" panose="020F0502020204030204" pitchFamily="34" charset="0"/>
              </a:rPr>
              <a:t>website by Anna Freud – resources for young people and schools.</a:t>
            </a:r>
          </a:p>
          <a:p>
            <a:pPr marL="0" indent="0">
              <a:buNone/>
            </a:pPr>
            <a:r>
              <a:rPr lang="en-US" sz="1800" dirty="0">
                <a:latin typeface="Calibri" panose="020F0502020204030204" pitchFamily="34" charset="0"/>
                <a:cs typeface="Calibri" panose="020F0502020204030204" pitchFamily="34" charset="0"/>
                <a:hlinkClick r:id="rId5"/>
              </a:rPr>
              <a:t>www.mentallyhealthyschools.org.uk</a:t>
            </a:r>
            <a:endParaRPr lang="en-US" sz="1800" dirty="0">
              <a:latin typeface="Calibri" panose="020F0502020204030204" pitchFamily="34" charset="0"/>
              <a:cs typeface="Calibri" panose="020F0502020204030204" pitchFamily="34" charset="0"/>
            </a:endParaRPr>
          </a:p>
          <a:p>
            <a:pPr marL="0" indent="0">
              <a:buNone/>
            </a:pPr>
            <a:endParaRPr lang="en-US" sz="1800" dirty="0">
              <a:latin typeface="Calibri" panose="020F0502020204030204" pitchFamily="34" charset="0"/>
              <a:cs typeface="Calibri" panose="020F0502020204030204" pitchFamily="34" charset="0"/>
            </a:endParaRPr>
          </a:p>
          <a:p>
            <a:pPr marL="0" indent="0">
              <a:buNone/>
            </a:pPr>
            <a:r>
              <a:rPr lang="en-US" sz="1800" b="1" dirty="0" err="1">
                <a:latin typeface="Calibri" panose="020F0502020204030204" pitchFamily="34" charset="0"/>
                <a:cs typeface="Calibri" panose="020F0502020204030204" pitchFamily="34" charset="0"/>
              </a:rPr>
              <a:t>Kooth</a:t>
            </a:r>
            <a:r>
              <a:rPr lang="en-US" sz="1800" dirty="0">
                <a:latin typeface="Calibri" panose="020F0502020204030204" pitchFamily="34" charset="0"/>
                <a:cs typeface="Calibri" panose="020F0502020204030204" pitchFamily="34" charset="0"/>
              </a:rPr>
              <a:t> – safe, online, anonymous counselling for 10—25 year </a:t>
            </a:r>
            <a:r>
              <a:rPr lang="en-US" sz="1800" dirty="0" err="1">
                <a:latin typeface="Calibri" panose="020F0502020204030204" pitchFamily="34" charset="0"/>
                <a:cs typeface="Calibri" panose="020F0502020204030204" pitchFamily="34" charset="0"/>
              </a:rPr>
              <a:t>olds</a:t>
            </a:r>
            <a:r>
              <a:rPr lang="en-US" sz="1800"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hlinkClick r:id="rId6"/>
              </a:rPr>
              <a:t>www.kooth.com</a:t>
            </a:r>
            <a:r>
              <a:rPr lang="en-US" sz="1800" dirty="0">
                <a:latin typeface="Calibri" panose="020F0502020204030204" pitchFamily="34" charset="0"/>
                <a:cs typeface="Calibri" panose="020F0502020204030204" pitchFamily="34" charset="0"/>
              </a:rPr>
              <a:t> </a:t>
            </a:r>
          </a:p>
          <a:p>
            <a:pPr marL="0" indent="0">
              <a:buNone/>
            </a:pPr>
            <a:endParaRPr lang="en-US" sz="1800" dirty="0">
              <a:latin typeface="Calibri" panose="020F0502020204030204" pitchFamily="34" charset="0"/>
              <a:cs typeface="Calibri" panose="020F0502020204030204" pitchFamily="34" charset="0"/>
            </a:endParaRPr>
          </a:p>
          <a:p>
            <a:pPr marL="0" indent="0">
              <a:buNone/>
            </a:pPr>
            <a:r>
              <a:rPr lang="en-US" sz="1800" b="1" dirty="0">
                <a:latin typeface="Calibri" panose="020F0502020204030204" pitchFamily="34" charset="0"/>
                <a:cs typeface="Calibri" panose="020F0502020204030204" pitchFamily="34" charset="0"/>
              </a:rPr>
              <a:t>Time Out </a:t>
            </a:r>
            <a:r>
              <a:rPr lang="en-US" sz="1800" dirty="0">
                <a:latin typeface="Calibri" panose="020F0502020204030204" pitchFamily="34" charset="0"/>
                <a:cs typeface="Calibri" panose="020F0502020204030204" pitchFamily="34" charset="0"/>
              </a:rPr>
              <a:t>– simple guidance around emotional wellbeing, managing worries and looking after yourself. 10 – 19 years.</a:t>
            </a:r>
          </a:p>
          <a:p>
            <a:pPr marL="0" indent="0">
              <a:buNone/>
            </a:pPr>
            <a:r>
              <a:rPr lang="en-US" sz="1800" dirty="0">
                <a:latin typeface="Calibri" panose="020F0502020204030204" pitchFamily="34" charset="0"/>
                <a:cs typeface="Calibri" panose="020F0502020204030204" pitchFamily="34" charset="0"/>
                <a:hlinkClick r:id="rId7"/>
              </a:rPr>
              <a:t>www.timeoutcalderdale.co.uk</a:t>
            </a:r>
            <a:r>
              <a:rPr lang="en-US" sz="1800" dirty="0">
                <a:latin typeface="Calibri" panose="020F0502020204030204" pitchFamily="34" charset="0"/>
                <a:cs typeface="Calibri" panose="020F0502020204030204" pitchFamily="34" charset="0"/>
              </a:rPr>
              <a:t> </a:t>
            </a:r>
          </a:p>
          <a:p>
            <a:pPr marL="0" indent="0">
              <a:buNone/>
            </a:pPr>
            <a:endParaRPr lang="en-US" sz="1800" dirty="0">
              <a:latin typeface="Calibri" panose="020F0502020204030204" pitchFamily="34" charset="0"/>
              <a:cs typeface="Calibri" panose="020F0502020204030204" pitchFamily="34" charset="0"/>
            </a:endParaRPr>
          </a:p>
          <a:p>
            <a:pPr marL="0" indent="0">
              <a:buNone/>
            </a:pPr>
            <a:endParaRPr lang="en-US" sz="1800" dirty="0">
              <a:latin typeface="Calibri" panose="020F0502020204030204" pitchFamily="34" charset="0"/>
              <a:cs typeface="Calibri" panose="020F0502020204030204" pitchFamily="34" charset="0"/>
            </a:endParaRPr>
          </a:p>
          <a:p>
            <a:pPr marL="0" indent="0">
              <a:buNone/>
            </a:pPr>
            <a:endParaRPr lang="en-US" sz="1800" dirty="0">
              <a:latin typeface="Calibri" panose="020F0502020204030204" pitchFamily="34" charset="0"/>
              <a:cs typeface="Calibri" panose="020F0502020204030204" pitchFamily="34" charset="0"/>
            </a:endParaRPr>
          </a:p>
        </p:txBody>
      </p:sp>
      <p:pic>
        <p:nvPicPr>
          <p:cNvPr id="9" name="Picture 1">
            <a:extLst>
              <a:ext uri="{FF2B5EF4-FFF2-40B4-BE49-F238E27FC236}">
                <a16:creationId xmlns:a16="http://schemas.microsoft.com/office/drawing/2014/main" id="{3A7EE421-9816-40C8-A802-C66F80F096A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22374" y="360153"/>
            <a:ext cx="1916008" cy="765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58DA11E2-FDFB-40DA-9B18-248229F3A341}"/>
              </a:ext>
            </a:extLst>
          </p:cNvPr>
          <p:cNvPicPr>
            <a:picLocks noChangeAspect="1"/>
          </p:cNvPicPr>
          <p:nvPr/>
        </p:nvPicPr>
        <p:blipFill>
          <a:blip r:embed="rId9"/>
          <a:stretch>
            <a:fillRect/>
          </a:stretch>
        </p:blipFill>
        <p:spPr>
          <a:xfrm>
            <a:off x="8628380" y="4280483"/>
            <a:ext cx="1633855" cy="816928"/>
          </a:xfrm>
          <a:prstGeom prst="rect">
            <a:avLst/>
          </a:prstGeom>
        </p:spPr>
      </p:pic>
      <p:pic>
        <p:nvPicPr>
          <p:cNvPr id="11" name="Picture 10">
            <a:extLst>
              <a:ext uri="{FF2B5EF4-FFF2-40B4-BE49-F238E27FC236}">
                <a16:creationId xmlns:a16="http://schemas.microsoft.com/office/drawing/2014/main" id="{EADCF983-BB2F-4E11-B67A-7E70D615B7B8}"/>
              </a:ext>
            </a:extLst>
          </p:cNvPr>
          <p:cNvPicPr>
            <a:picLocks noChangeAspect="1"/>
          </p:cNvPicPr>
          <p:nvPr/>
        </p:nvPicPr>
        <p:blipFill>
          <a:blip r:embed="rId10"/>
          <a:stretch>
            <a:fillRect/>
          </a:stretch>
        </p:blipFill>
        <p:spPr>
          <a:xfrm>
            <a:off x="10262235" y="5127478"/>
            <a:ext cx="1558290" cy="791918"/>
          </a:xfrm>
          <a:prstGeom prst="rect">
            <a:avLst/>
          </a:prstGeom>
        </p:spPr>
      </p:pic>
    </p:spTree>
    <p:extLst>
      <p:ext uri="{BB962C8B-B14F-4D97-AF65-F5344CB8AC3E}">
        <p14:creationId xmlns:p14="http://schemas.microsoft.com/office/powerpoint/2010/main" val="329625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838200" y="365125"/>
            <a:ext cx="10515600" cy="1325563"/>
          </a:xfrm>
        </p:spPr>
        <p:txBody>
          <a:bodyPr>
            <a:normAutofit/>
          </a:bodyPr>
          <a:lstStyle/>
          <a:p>
            <a:pPr algn="ctr"/>
            <a:r>
              <a:rPr lang="en-US" sz="6600" dirty="0">
                <a:latin typeface="Modern Love" panose="04090805081005020601" pitchFamily="82" charset="0"/>
              </a:rPr>
              <a:t>Useful links</a:t>
            </a:r>
            <a:endParaRPr lang="en-GB" sz="6600" dirty="0">
              <a:latin typeface="Modern Love" panose="04090805081005020601" pitchFamily="82" charset="0"/>
            </a:endParaRPr>
          </a:p>
        </p:txBody>
      </p:sp>
      <p:sp>
        <p:nvSpPr>
          <p:cNvPr id="3" name="Content Placeholder 2">
            <a:extLst>
              <a:ext uri="{FF2B5EF4-FFF2-40B4-BE49-F238E27FC236}">
                <a16:creationId xmlns:a16="http://schemas.microsoft.com/office/drawing/2014/main" id="{7A28142C-8DB5-4E4D-9C5B-D41495233B16}"/>
              </a:ext>
            </a:extLst>
          </p:cNvPr>
          <p:cNvSpPr>
            <a:spLocks noGrp="1"/>
          </p:cNvSpPr>
          <p:nvPr>
            <p:ph idx="1"/>
          </p:nvPr>
        </p:nvSpPr>
        <p:spPr>
          <a:xfrm>
            <a:off x="439937" y="1881252"/>
            <a:ext cx="10371066" cy="4471098"/>
          </a:xfrm>
        </p:spPr>
        <p:txBody>
          <a:bodyPr>
            <a:noAutofit/>
          </a:bodyPr>
          <a:lstStyle/>
          <a:p>
            <a:pPr marL="0" indent="0">
              <a:buNone/>
            </a:pPr>
            <a:r>
              <a:rPr lang="en-US" sz="1600" b="1" dirty="0">
                <a:latin typeface="Calibri" panose="020F0502020204030204" pitchFamily="34" charset="0"/>
                <a:cs typeface="Calibri" panose="020F0502020204030204" pitchFamily="34" charset="0"/>
              </a:rPr>
              <a:t>Barnardo’s Positive Identities </a:t>
            </a:r>
            <a:r>
              <a:rPr lang="en-US" sz="1600" dirty="0">
                <a:latin typeface="Calibri" panose="020F0502020204030204" pitchFamily="34" charset="0"/>
                <a:cs typeface="Calibri" panose="020F0502020204030204" pitchFamily="34" charset="0"/>
              </a:rPr>
              <a:t>– specialist advice and support to those who identify or are questioning their sexual and/or gender identity. 8-25 years.</a:t>
            </a:r>
          </a:p>
          <a:p>
            <a:pPr marL="0" indent="0">
              <a:buNone/>
            </a:pPr>
            <a:r>
              <a:rPr lang="en-GB" sz="1600" dirty="0">
                <a:latin typeface="Calibri" panose="020F0502020204030204" pitchFamily="34" charset="0"/>
                <a:cs typeface="Calibri" panose="020F0502020204030204" pitchFamily="34" charset="0"/>
              </a:rPr>
              <a:t>Contact details: 01422 371993 or PositiveIdentities@barnardos.org.uk</a:t>
            </a:r>
            <a:endParaRPr lang="en-US" sz="1600" dirty="0">
              <a:latin typeface="Calibri" panose="020F0502020204030204" pitchFamily="34" charset="0"/>
              <a:cs typeface="Calibri" panose="020F0502020204030204" pitchFamily="34" charset="0"/>
            </a:endParaRPr>
          </a:p>
          <a:p>
            <a:pPr marL="0" indent="0">
              <a:buNone/>
            </a:pPr>
            <a:endParaRPr lang="en-US" sz="1600" dirty="0">
              <a:latin typeface="Calibri" panose="020F0502020204030204" pitchFamily="34" charset="0"/>
              <a:cs typeface="Calibri" panose="020F0502020204030204" pitchFamily="34" charset="0"/>
            </a:endParaRPr>
          </a:p>
          <a:p>
            <a:pPr marL="0" indent="0">
              <a:buNone/>
            </a:pPr>
            <a:r>
              <a:rPr lang="en-US" sz="1600" b="1" dirty="0">
                <a:latin typeface="Calibri" panose="020F0502020204030204" pitchFamily="34" charset="0"/>
                <a:cs typeface="Calibri" panose="020F0502020204030204" pitchFamily="34" charset="0"/>
              </a:rPr>
              <a:t>The Brew Project </a:t>
            </a:r>
            <a:r>
              <a:rPr lang="en-US" sz="1600" dirty="0">
                <a:latin typeface="Calibri" panose="020F0502020204030204" pitchFamily="34" charset="0"/>
                <a:cs typeface="Calibri" panose="020F0502020204030204" pitchFamily="34" charset="0"/>
              </a:rPr>
              <a:t>– 1:1 support sessions with a wellbeing officer or a 1:1 walk and talk service. 5-17 years.</a:t>
            </a:r>
          </a:p>
          <a:p>
            <a:pPr marL="0" indent="0">
              <a:buNone/>
            </a:pPr>
            <a:r>
              <a:rPr lang="en-GB" sz="1600" dirty="0">
                <a:latin typeface="Calibri" panose="020F0502020204030204" pitchFamily="34" charset="0"/>
                <a:cs typeface="Calibri" panose="020F0502020204030204" pitchFamily="34" charset="0"/>
              </a:rPr>
              <a:t>Contact details: 01422 730015 or support@invictuswellbeing.com</a:t>
            </a:r>
            <a:endParaRPr lang="en-US" sz="1600" dirty="0">
              <a:latin typeface="Calibri" panose="020F0502020204030204" pitchFamily="34" charset="0"/>
              <a:cs typeface="Calibri" panose="020F0502020204030204" pitchFamily="34" charset="0"/>
            </a:endParaRPr>
          </a:p>
          <a:p>
            <a:pPr marL="0" indent="0">
              <a:buNone/>
            </a:pPr>
            <a:endParaRPr lang="en-US" sz="1600" dirty="0">
              <a:latin typeface="Calibri" panose="020F0502020204030204" pitchFamily="34" charset="0"/>
              <a:cs typeface="Calibri" panose="020F0502020204030204" pitchFamily="34" charset="0"/>
            </a:endParaRPr>
          </a:p>
          <a:p>
            <a:pPr marL="0" indent="0">
              <a:buNone/>
            </a:pPr>
            <a:r>
              <a:rPr lang="en-US" sz="1600" b="1" dirty="0">
                <a:latin typeface="Calibri" panose="020F0502020204030204" pitchFamily="34" charset="0"/>
                <a:cs typeface="Calibri" panose="020F0502020204030204" pitchFamily="34" charset="0"/>
              </a:rPr>
              <a:t>Branching Out </a:t>
            </a:r>
            <a:r>
              <a:rPr lang="en-US" sz="1600" dirty="0">
                <a:latin typeface="Calibri" panose="020F0502020204030204" pitchFamily="34" charset="0"/>
                <a:cs typeface="Calibri" panose="020F0502020204030204" pitchFamily="34" charset="0"/>
              </a:rPr>
              <a:t>– specialist support and advice around drugs and alcohol. 10-21 years.</a:t>
            </a:r>
          </a:p>
          <a:p>
            <a:pPr marL="0" indent="0">
              <a:buNone/>
            </a:pPr>
            <a:r>
              <a:rPr lang="en-GB" sz="1600" dirty="0">
                <a:latin typeface="Calibri" panose="020F0502020204030204" pitchFamily="34" charset="0"/>
                <a:cs typeface="Calibri" panose="020F0502020204030204" pitchFamily="34" charset="0"/>
              </a:rPr>
              <a:t>Contact details: 01422 415550</a:t>
            </a:r>
            <a:endParaRPr lang="en-US" sz="1600" dirty="0">
              <a:latin typeface="Calibri" panose="020F0502020204030204" pitchFamily="34" charset="0"/>
              <a:cs typeface="Calibri" panose="020F0502020204030204" pitchFamily="34" charset="0"/>
            </a:endParaRPr>
          </a:p>
          <a:p>
            <a:pPr marL="0" indent="0">
              <a:buNone/>
            </a:pPr>
            <a:endParaRPr lang="en-US" sz="1600" dirty="0">
              <a:latin typeface="Calibri" panose="020F0502020204030204" pitchFamily="34" charset="0"/>
              <a:cs typeface="Calibri" panose="020F0502020204030204" pitchFamily="34" charset="0"/>
            </a:endParaRPr>
          </a:p>
          <a:p>
            <a:pPr marL="0" indent="0">
              <a:buNone/>
            </a:pPr>
            <a:r>
              <a:rPr lang="en-US" sz="1600" b="1" dirty="0">
                <a:latin typeface="Calibri" panose="020F0502020204030204" pitchFamily="34" charset="0"/>
                <a:cs typeface="Calibri" panose="020F0502020204030204" pitchFamily="34" charset="0"/>
              </a:rPr>
              <a:t>Calderdale School Nursing Team</a:t>
            </a:r>
            <a:r>
              <a:rPr lang="en-US" sz="1600" dirty="0">
                <a:latin typeface="Calibri" panose="020F0502020204030204" pitchFamily="34" charset="0"/>
                <a:cs typeface="Calibri" panose="020F0502020204030204" pitchFamily="34" charset="0"/>
              </a:rPr>
              <a:t> - </a:t>
            </a:r>
            <a:r>
              <a:rPr lang="en-GB" sz="1600" dirty="0">
                <a:effectLst/>
                <a:latin typeface="Calibri" panose="020F0502020204030204" pitchFamily="34" charset="0"/>
                <a:ea typeface="Calibri" panose="020F0502020204030204" pitchFamily="34" charset="0"/>
                <a:cs typeface="Calibri" panose="020F0502020204030204" pitchFamily="34" charset="0"/>
              </a:rPr>
              <a:t>help to manage long and short-term conditions in education settings for children and young people. 5-19 years.</a:t>
            </a:r>
          </a:p>
          <a:p>
            <a:pPr marL="0" indent="0">
              <a:buNone/>
            </a:pPr>
            <a:r>
              <a:rPr lang="en-GB" sz="1600" dirty="0">
                <a:latin typeface="Calibri" panose="020F0502020204030204" pitchFamily="34" charset="0"/>
                <a:cs typeface="Calibri" panose="020F0502020204030204" pitchFamily="34" charset="0"/>
              </a:rPr>
              <a:t>Contact details: </a:t>
            </a:r>
            <a:r>
              <a:rPr lang="en-GB" sz="1600" dirty="0">
                <a:effectLst/>
                <a:latin typeface="Calibri" panose="020F0502020204030204" pitchFamily="34" charset="0"/>
                <a:ea typeface="Calibri" panose="020F0502020204030204" pitchFamily="34" charset="0"/>
                <a:cs typeface="Calibri" panose="020F0502020204030204" pitchFamily="34" charset="0"/>
              </a:rPr>
              <a:t>030 3330 9974 (duty line) or online referral via </a:t>
            </a:r>
            <a:r>
              <a:rPr lang="en-GB" sz="16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online referral form</a:t>
            </a:r>
            <a:r>
              <a:rPr lang="en-GB" sz="1600" dirty="0">
                <a:effectLst/>
                <a:latin typeface="Calibri" panose="020F0502020204030204" pitchFamily="34" charset="0"/>
                <a:ea typeface="Calibri" panose="020F0502020204030204" pitchFamily="34" charset="0"/>
                <a:cs typeface="Calibri" panose="020F0502020204030204" pitchFamily="34" charset="0"/>
              </a:rPr>
              <a:t> </a:t>
            </a:r>
          </a:p>
          <a:p>
            <a:pPr marL="0" indent="0">
              <a:buNone/>
            </a:pPr>
            <a:endParaRPr lang="en-US" sz="1600" dirty="0">
              <a:latin typeface="Calibri" panose="020F0502020204030204" pitchFamily="34" charset="0"/>
              <a:cs typeface="Calibri" panose="020F0502020204030204" pitchFamily="34" charset="0"/>
            </a:endParaRPr>
          </a:p>
          <a:p>
            <a:pPr marL="0" indent="0">
              <a:buNone/>
            </a:pPr>
            <a:endParaRPr lang="en-US" sz="1600" dirty="0">
              <a:latin typeface="Calibri" panose="020F0502020204030204" pitchFamily="34" charset="0"/>
              <a:cs typeface="Calibri" panose="020F0502020204030204" pitchFamily="34" charset="0"/>
            </a:endParaRPr>
          </a:p>
          <a:p>
            <a:pPr marL="0" indent="0">
              <a:buNone/>
            </a:pPr>
            <a:endParaRPr lang="en-US" sz="1600" dirty="0">
              <a:latin typeface="Calibri" panose="020F0502020204030204" pitchFamily="34" charset="0"/>
              <a:cs typeface="Calibri" panose="020F0502020204030204" pitchFamily="34" charset="0"/>
            </a:endParaRPr>
          </a:p>
          <a:p>
            <a:pPr marL="0" indent="0">
              <a:buNone/>
            </a:pPr>
            <a:endParaRPr lang="en-US" sz="1600" dirty="0">
              <a:latin typeface="Calibri" panose="020F0502020204030204" pitchFamily="34" charset="0"/>
              <a:cs typeface="Calibri" panose="020F0502020204030204" pitchFamily="34" charset="0"/>
            </a:endParaRPr>
          </a:p>
        </p:txBody>
      </p:sp>
      <p:pic>
        <p:nvPicPr>
          <p:cNvPr id="7" name="Picture 1">
            <a:extLst>
              <a:ext uri="{FF2B5EF4-FFF2-40B4-BE49-F238E27FC236}">
                <a16:creationId xmlns:a16="http://schemas.microsoft.com/office/drawing/2014/main" id="{DA0DAD97-69CF-49E9-9371-C3E0DBDB33B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1C71689F-8AEA-4331-8A3C-0981B475F5F3}"/>
              </a:ext>
            </a:extLst>
          </p:cNvPr>
          <p:cNvPicPr>
            <a:picLocks noChangeAspect="1"/>
          </p:cNvPicPr>
          <p:nvPr/>
        </p:nvPicPr>
        <p:blipFill>
          <a:blip r:embed="rId5"/>
          <a:stretch>
            <a:fillRect/>
          </a:stretch>
        </p:blipFill>
        <p:spPr>
          <a:xfrm>
            <a:off x="9769733" y="3297090"/>
            <a:ext cx="1246188" cy="1196340"/>
          </a:xfrm>
          <a:prstGeom prst="rect">
            <a:avLst/>
          </a:prstGeom>
        </p:spPr>
      </p:pic>
      <p:pic>
        <p:nvPicPr>
          <p:cNvPr id="11" name="Picture 10">
            <a:extLst>
              <a:ext uri="{FF2B5EF4-FFF2-40B4-BE49-F238E27FC236}">
                <a16:creationId xmlns:a16="http://schemas.microsoft.com/office/drawing/2014/main" id="{1B16CE15-EC48-4D68-9F14-A6155AADA5AE}"/>
              </a:ext>
            </a:extLst>
          </p:cNvPr>
          <p:cNvPicPr>
            <a:picLocks noChangeAspect="1"/>
          </p:cNvPicPr>
          <p:nvPr/>
        </p:nvPicPr>
        <p:blipFill>
          <a:blip r:embed="rId6"/>
          <a:stretch>
            <a:fillRect/>
          </a:stretch>
        </p:blipFill>
        <p:spPr>
          <a:xfrm>
            <a:off x="10574433" y="1915159"/>
            <a:ext cx="1390033" cy="1196340"/>
          </a:xfrm>
          <a:prstGeom prst="rect">
            <a:avLst/>
          </a:prstGeom>
        </p:spPr>
      </p:pic>
      <p:pic>
        <p:nvPicPr>
          <p:cNvPr id="6" name="Picture 5">
            <a:extLst>
              <a:ext uri="{FF2B5EF4-FFF2-40B4-BE49-F238E27FC236}">
                <a16:creationId xmlns:a16="http://schemas.microsoft.com/office/drawing/2014/main" id="{9964D7A9-EA55-43EC-838F-1DEED6B6FFF4}"/>
              </a:ext>
            </a:extLst>
          </p:cNvPr>
          <p:cNvPicPr>
            <a:picLocks noChangeAspect="1"/>
          </p:cNvPicPr>
          <p:nvPr/>
        </p:nvPicPr>
        <p:blipFill>
          <a:blip r:embed="rId7"/>
          <a:stretch>
            <a:fillRect/>
          </a:stretch>
        </p:blipFill>
        <p:spPr>
          <a:xfrm>
            <a:off x="7910822" y="4258255"/>
            <a:ext cx="1653993" cy="1308101"/>
          </a:xfrm>
          <a:prstGeom prst="rect">
            <a:avLst/>
          </a:prstGeom>
        </p:spPr>
      </p:pic>
    </p:spTree>
    <p:extLst>
      <p:ext uri="{BB962C8B-B14F-4D97-AF65-F5344CB8AC3E}">
        <p14:creationId xmlns:p14="http://schemas.microsoft.com/office/powerpoint/2010/main" val="389608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838200" y="365125"/>
            <a:ext cx="10515600" cy="1325563"/>
          </a:xfrm>
        </p:spPr>
        <p:txBody>
          <a:bodyPr>
            <a:normAutofit/>
          </a:bodyPr>
          <a:lstStyle/>
          <a:p>
            <a:pPr algn="ctr"/>
            <a:r>
              <a:rPr lang="en-US" sz="6600" dirty="0">
                <a:latin typeface="Modern Love" panose="04090805081005020601" pitchFamily="82" charset="0"/>
              </a:rPr>
              <a:t>Useful links</a:t>
            </a:r>
            <a:endParaRPr lang="en-GB" sz="6600" dirty="0">
              <a:latin typeface="Modern Love" panose="04090805081005020601" pitchFamily="82" charset="0"/>
            </a:endParaRPr>
          </a:p>
        </p:txBody>
      </p:sp>
      <p:sp>
        <p:nvSpPr>
          <p:cNvPr id="3" name="Content Placeholder 2">
            <a:extLst>
              <a:ext uri="{FF2B5EF4-FFF2-40B4-BE49-F238E27FC236}">
                <a16:creationId xmlns:a16="http://schemas.microsoft.com/office/drawing/2014/main" id="{7A28142C-8DB5-4E4D-9C5B-D41495233B16}"/>
              </a:ext>
            </a:extLst>
          </p:cNvPr>
          <p:cNvSpPr>
            <a:spLocks noGrp="1"/>
          </p:cNvSpPr>
          <p:nvPr>
            <p:ph idx="1"/>
          </p:nvPr>
        </p:nvSpPr>
        <p:spPr>
          <a:xfrm>
            <a:off x="422021" y="2055813"/>
            <a:ext cx="10371066" cy="4471098"/>
          </a:xfrm>
        </p:spPr>
        <p:txBody>
          <a:bodyPr>
            <a:noAutofit/>
          </a:bodyPr>
          <a:lstStyle/>
          <a:p>
            <a:pPr marL="0" indent="0">
              <a:buNone/>
            </a:pPr>
            <a:r>
              <a:rPr lang="en-US" sz="1800" b="1" dirty="0">
                <a:latin typeface="Calibri" panose="020F0502020204030204" pitchFamily="34" charset="0"/>
                <a:cs typeface="Calibri" panose="020F0502020204030204" pitchFamily="34" charset="0"/>
              </a:rPr>
              <a:t>Calderdale Young </a:t>
            </a:r>
            <a:r>
              <a:rPr lang="en-US" sz="1800" b="1" dirty="0" err="1">
                <a:latin typeface="Calibri" panose="020F0502020204030204" pitchFamily="34" charset="0"/>
                <a:cs typeface="Calibri" panose="020F0502020204030204" pitchFamily="34" charset="0"/>
              </a:rPr>
              <a:t>Carer’s</a:t>
            </a:r>
            <a:r>
              <a:rPr lang="en-US" sz="1800" b="1" dirty="0">
                <a:latin typeface="Calibri" panose="020F0502020204030204" pitchFamily="34" charset="0"/>
                <a:cs typeface="Calibri" panose="020F0502020204030204" pitchFamily="34" charset="0"/>
              </a:rPr>
              <a:t> Service </a:t>
            </a:r>
            <a:r>
              <a:rPr lang="en-US" sz="1800" dirty="0">
                <a:latin typeface="Calibri" panose="020F0502020204030204" pitchFamily="34" charset="0"/>
                <a:cs typeface="Calibri" panose="020F0502020204030204" pitchFamily="34" charset="0"/>
              </a:rPr>
              <a:t>– advice and guidance on being a young </a:t>
            </a:r>
            <a:r>
              <a:rPr lang="en-US" sz="1800" dirty="0" err="1">
                <a:latin typeface="Calibri" panose="020F0502020204030204" pitchFamily="34" charset="0"/>
                <a:cs typeface="Calibri" panose="020F0502020204030204" pitchFamily="34" charset="0"/>
              </a:rPr>
              <a:t>carer</a:t>
            </a:r>
            <a:r>
              <a:rPr lang="en-US" sz="1800" dirty="0">
                <a:latin typeface="Calibri" panose="020F0502020204030204" pitchFamily="34" charset="0"/>
                <a:cs typeface="Calibri" panose="020F0502020204030204" pitchFamily="34" charset="0"/>
              </a:rPr>
              <a:t>. 8-18 years.</a:t>
            </a:r>
          </a:p>
          <a:p>
            <a:pPr marL="0" indent="0">
              <a:buNone/>
            </a:pPr>
            <a:r>
              <a:rPr lang="en-GB" sz="1800" dirty="0">
                <a:latin typeface="Calibri" panose="020F0502020204030204" pitchFamily="34" charset="0"/>
                <a:cs typeface="Calibri" panose="020F0502020204030204" pitchFamily="34" charset="0"/>
              </a:rPr>
              <a:t>Contact details: 01422 261208 or </a:t>
            </a:r>
            <a:r>
              <a:rPr lang="en-GB" sz="1800" dirty="0">
                <a:latin typeface="Calibri" panose="020F0502020204030204" pitchFamily="34" charset="0"/>
                <a:cs typeface="Calibri" panose="020F0502020204030204" pitchFamily="34" charset="0"/>
                <a:hlinkClick r:id="rId3"/>
              </a:rPr>
              <a:t>www.calderdale.gov.uk/ycs</a:t>
            </a:r>
            <a:r>
              <a:rPr lang="en-GB" sz="1800" dirty="0">
                <a:latin typeface="Calibri" panose="020F0502020204030204" pitchFamily="34" charset="0"/>
                <a:cs typeface="Calibri" panose="020F0502020204030204" pitchFamily="34" charset="0"/>
              </a:rPr>
              <a:t> </a:t>
            </a:r>
          </a:p>
          <a:p>
            <a:pPr marL="0" indent="0">
              <a:buNone/>
            </a:pPr>
            <a:endParaRPr lang="en-GB" sz="1800" dirty="0">
              <a:latin typeface="Calibri" panose="020F0502020204030204" pitchFamily="34" charset="0"/>
              <a:cs typeface="Calibri" panose="020F0502020204030204" pitchFamily="34" charset="0"/>
            </a:endParaRPr>
          </a:p>
          <a:p>
            <a:pPr marL="0" indent="0">
              <a:buNone/>
            </a:pPr>
            <a:r>
              <a:rPr lang="en-GB" sz="1800" b="1" dirty="0">
                <a:latin typeface="Calibri" panose="020F0502020204030204" pitchFamily="34" charset="0"/>
                <a:cs typeface="Calibri" panose="020F0502020204030204" pitchFamily="34" charset="0"/>
              </a:rPr>
              <a:t>Noah’s Ark </a:t>
            </a:r>
            <a:r>
              <a:rPr lang="en-GB" sz="1800" dirty="0">
                <a:latin typeface="Calibri" panose="020F0502020204030204" pitchFamily="34" charset="0"/>
                <a:cs typeface="Calibri" panose="020F0502020204030204" pitchFamily="34" charset="0"/>
              </a:rPr>
              <a:t>– therapeutic services for young people and bereavement support group. Paid service.</a:t>
            </a:r>
          </a:p>
          <a:p>
            <a:pPr marL="0" indent="0">
              <a:buNone/>
            </a:pPr>
            <a:r>
              <a:rPr lang="en-US" sz="1800" dirty="0">
                <a:latin typeface="Calibri" panose="020F0502020204030204" pitchFamily="34" charset="0"/>
                <a:cs typeface="Calibri" panose="020F0502020204030204" pitchFamily="34" charset="0"/>
                <a:hlinkClick r:id="rId4"/>
              </a:rPr>
              <a:t>www.noahsarkcentre.org.uk</a:t>
            </a:r>
            <a:r>
              <a:rPr lang="en-US" sz="1800" dirty="0">
                <a:latin typeface="Calibri" panose="020F0502020204030204" pitchFamily="34" charset="0"/>
                <a:cs typeface="Calibri" panose="020F0502020204030204" pitchFamily="34" charset="0"/>
              </a:rPr>
              <a:t> </a:t>
            </a:r>
          </a:p>
          <a:p>
            <a:pPr marL="0" indent="0">
              <a:buNone/>
            </a:pPr>
            <a:endParaRPr lang="en-US" sz="1800" dirty="0">
              <a:latin typeface="Calibri" panose="020F0502020204030204" pitchFamily="34" charset="0"/>
              <a:cs typeface="Calibri" panose="020F0502020204030204" pitchFamily="34" charset="0"/>
            </a:endParaRPr>
          </a:p>
          <a:p>
            <a:pPr marL="0" indent="0">
              <a:buNone/>
            </a:pPr>
            <a:r>
              <a:rPr lang="en-US" sz="1800" b="1" dirty="0">
                <a:latin typeface="Calibri" panose="020F0502020204030204" pitchFamily="34" charset="0"/>
                <a:cs typeface="Calibri" panose="020F0502020204030204" pitchFamily="34" charset="0"/>
              </a:rPr>
              <a:t>Open Minds (CAMHS) </a:t>
            </a:r>
            <a:r>
              <a:rPr lang="en-US" sz="1800" dirty="0">
                <a:latin typeface="Calibri" panose="020F0502020204030204" pitchFamily="34" charset="0"/>
                <a:cs typeface="Calibri" panose="020F0502020204030204" pitchFamily="34" charset="0"/>
              </a:rPr>
              <a:t>– signposting, advice and mental health interventions for children aged 5-18 years. Also offers consultation, support, advice, training and referral guidance to parents/</a:t>
            </a:r>
            <a:r>
              <a:rPr lang="en-US" sz="1800" dirty="0" err="1">
                <a:latin typeface="Calibri" panose="020F0502020204030204" pitchFamily="34" charset="0"/>
                <a:cs typeface="Calibri" panose="020F0502020204030204" pitchFamily="34" charset="0"/>
              </a:rPr>
              <a:t>carers</a:t>
            </a:r>
            <a:r>
              <a:rPr lang="en-US" sz="1800" dirty="0">
                <a:latin typeface="Calibri" panose="020F0502020204030204" pitchFamily="34" charset="0"/>
                <a:cs typeface="Calibri" panose="020F0502020204030204" pitchFamily="34" charset="0"/>
              </a:rPr>
              <a:t>, young people and professionals.</a:t>
            </a:r>
          </a:p>
          <a:p>
            <a:pPr marL="0" indent="0">
              <a:buNone/>
            </a:pPr>
            <a:r>
              <a:rPr lang="en-US" sz="1800" dirty="0">
                <a:latin typeface="Calibri" panose="020F0502020204030204" pitchFamily="34" charset="0"/>
                <a:cs typeface="Calibri" panose="020F0502020204030204" pitchFamily="34" charset="0"/>
              </a:rPr>
              <a:t>Contact details: 01422 300 001. </a:t>
            </a:r>
            <a:r>
              <a:rPr lang="en-US" sz="1800" dirty="0">
                <a:latin typeface="Calibri" panose="020F0502020204030204" pitchFamily="34" charset="0"/>
                <a:cs typeface="Calibri" panose="020F0502020204030204" pitchFamily="34" charset="0"/>
                <a:hlinkClick r:id="rId5"/>
              </a:rPr>
              <a:t>www.openmindscamhs.org.uk</a:t>
            </a:r>
            <a:r>
              <a:rPr lang="en-US" sz="1800" dirty="0">
                <a:latin typeface="Calibri" panose="020F0502020204030204" pitchFamily="34" charset="0"/>
                <a:cs typeface="Calibri" panose="020F0502020204030204" pitchFamily="34" charset="0"/>
              </a:rPr>
              <a:t> </a:t>
            </a:r>
          </a:p>
          <a:p>
            <a:pPr marL="0" indent="0">
              <a:buNone/>
            </a:pPr>
            <a:endParaRPr lang="en-US" sz="1800" dirty="0">
              <a:latin typeface="Calibri" panose="020F0502020204030204" pitchFamily="34" charset="0"/>
              <a:cs typeface="Calibri" panose="020F0502020204030204" pitchFamily="34" charset="0"/>
            </a:endParaRPr>
          </a:p>
          <a:p>
            <a:pPr marL="0" indent="0">
              <a:buNone/>
            </a:pPr>
            <a:endParaRPr lang="en-US" sz="1800" dirty="0">
              <a:latin typeface="Calibri" panose="020F0502020204030204" pitchFamily="34" charset="0"/>
              <a:cs typeface="Calibri" panose="020F0502020204030204" pitchFamily="34" charset="0"/>
            </a:endParaRPr>
          </a:p>
          <a:p>
            <a:pPr marL="0" indent="0">
              <a:buNone/>
            </a:pPr>
            <a:endParaRPr lang="en-US" sz="1800" dirty="0">
              <a:latin typeface="Calibri" panose="020F0502020204030204" pitchFamily="34" charset="0"/>
              <a:cs typeface="Calibri" panose="020F0502020204030204" pitchFamily="34" charset="0"/>
            </a:endParaRPr>
          </a:p>
        </p:txBody>
      </p:sp>
      <p:pic>
        <p:nvPicPr>
          <p:cNvPr id="7" name="Picture 1">
            <a:extLst>
              <a:ext uri="{FF2B5EF4-FFF2-40B4-BE49-F238E27FC236}">
                <a16:creationId xmlns:a16="http://schemas.microsoft.com/office/drawing/2014/main" id="{DA0DAD97-69CF-49E9-9371-C3E0DBDB33B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AC6E748C-ED15-4158-A2A2-B395BAAEE001}"/>
              </a:ext>
            </a:extLst>
          </p:cNvPr>
          <p:cNvPicPr>
            <a:picLocks noChangeAspect="1"/>
          </p:cNvPicPr>
          <p:nvPr/>
        </p:nvPicPr>
        <p:blipFill>
          <a:blip r:embed="rId7"/>
          <a:stretch>
            <a:fillRect/>
          </a:stretch>
        </p:blipFill>
        <p:spPr>
          <a:xfrm>
            <a:off x="9436954" y="1967919"/>
            <a:ext cx="1235402" cy="1145265"/>
          </a:xfrm>
          <a:prstGeom prst="rect">
            <a:avLst/>
          </a:prstGeom>
        </p:spPr>
      </p:pic>
    </p:spTree>
    <p:extLst>
      <p:ext uri="{BB962C8B-B14F-4D97-AF65-F5344CB8AC3E}">
        <p14:creationId xmlns:p14="http://schemas.microsoft.com/office/powerpoint/2010/main" val="18650088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6" name="Rectangle 15">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638881" y="639192"/>
            <a:ext cx="4904669" cy="3666107"/>
          </a:xfrm>
        </p:spPr>
        <p:txBody>
          <a:bodyPr vert="horz" lIns="91440" tIns="45720" rIns="91440" bIns="45720" rtlCol="0" anchor="b">
            <a:normAutofit/>
          </a:bodyPr>
          <a:lstStyle/>
          <a:p>
            <a:r>
              <a:rPr lang="en-US" sz="6000" dirty="0">
                <a:latin typeface="Modern Love" panose="04090805081005020601" pitchFamily="82" charset="0"/>
              </a:rPr>
              <a:t>Thank you for listening!</a:t>
            </a:r>
          </a:p>
        </p:txBody>
      </p:sp>
      <p:sp>
        <p:nvSpPr>
          <p:cNvPr id="3" name="Content Placeholder 2">
            <a:extLst>
              <a:ext uri="{FF2B5EF4-FFF2-40B4-BE49-F238E27FC236}">
                <a16:creationId xmlns:a16="http://schemas.microsoft.com/office/drawing/2014/main" id="{7A28142C-8DB5-4E4D-9C5B-D41495233B16}"/>
              </a:ext>
            </a:extLst>
          </p:cNvPr>
          <p:cNvSpPr>
            <a:spLocks noGrp="1"/>
          </p:cNvSpPr>
          <p:nvPr>
            <p:ph type="body" idx="1"/>
          </p:nvPr>
        </p:nvSpPr>
        <p:spPr>
          <a:xfrm>
            <a:off x="638882" y="4631161"/>
            <a:ext cx="3571810" cy="1559327"/>
          </a:xfrm>
        </p:spPr>
        <p:txBody>
          <a:bodyPr vert="horz" lIns="91440" tIns="45720" rIns="91440" bIns="45720" rtlCol="0">
            <a:normAutofit/>
          </a:bodyPr>
          <a:lstStyle/>
          <a:p>
            <a:r>
              <a:rPr lang="en-US">
                <a:solidFill>
                  <a:schemeClr val="tx1"/>
                </a:solidFill>
              </a:rPr>
              <a:t>	</a:t>
            </a:r>
          </a:p>
        </p:txBody>
      </p:sp>
      <p:sp>
        <p:nvSpPr>
          <p:cNvPr id="18"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27432"/>
          </a:xfrm>
          <a:custGeom>
            <a:avLst/>
            <a:gdLst>
              <a:gd name="connsiteX0" fmla="*/ 0 w 3255095"/>
              <a:gd name="connsiteY0" fmla="*/ 0 h 27432"/>
              <a:gd name="connsiteX1" fmla="*/ 618468 w 3255095"/>
              <a:gd name="connsiteY1" fmla="*/ 0 h 27432"/>
              <a:gd name="connsiteX2" fmla="*/ 1269487 w 3255095"/>
              <a:gd name="connsiteY2" fmla="*/ 0 h 27432"/>
              <a:gd name="connsiteX3" fmla="*/ 1953057 w 3255095"/>
              <a:gd name="connsiteY3" fmla="*/ 0 h 27432"/>
              <a:gd name="connsiteX4" fmla="*/ 2636627 w 3255095"/>
              <a:gd name="connsiteY4" fmla="*/ 0 h 27432"/>
              <a:gd name="connsiteX5" fmla="*/ 3255095 w 3255095"/>
              <a:gd name="connsiteY5" fmla="*/ 0 h 27432"/>
              <a:gd name="connsiteX6" fmla="*/ 3255095 w 3255095"/>
              <a:gd name="connsiteY6" fmla="*/ 27432 h 27432"/>
              <a:gd name="connsiteX7" fmla="*/ 2538974 w 3255095"/>
              <a:gd name="connsiteY7" fmla="*/ 27432 h 27432"/>
              <a:gd name="connsiteX8" fmla="*/ 1822853 w 3255095"/>
              <a:gd name="connsiteY8" fmla="*/ 27432 h 27432"/>
              <a:gd name="connsiteX9" fmla="*/ 1171834 w 3255095"/>
              <a:gd name="connsiteY9" fmla="*/ 27432 h 27432"/>
              <a:gd name="connsiteX10" fmla="*/ 0 w 3255095"/>
              <a:gd name="connsiteY10" fmla="*/ 27432 h 27432"/>
              <a:gd name="connsiteX11" fmla="*/ 0 w 3255095"/>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27432"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3929" y="7395"/>
                  <a:pt x="3255140" y="21864"/>
                  <a:pt x="3255095" y="27432"/>
                </a:cubicBezTo>
                <a:cubicBezTo>
                  <a:pt x="3088545" y="32347"/>
                  <a:pt x="2687475" y="16563"/>
                  <a:pt x="2538974" y="27432"/>
                </a:cubicBezTo>
                <a:cubicBezTo>
                  <a:pt x="2390473" y="38301"/>
                  <a:pt x="2137381" y="185"/>
                  <a:pt x="1822853" y="27432"/>
                </a:cubicBezTo>
                <a:cubicBezTo>
                  <a:pt x="1508325" y="54679"/>
                  <a:pt x="1466437" y="29529"/>
                  <a:pt x="1171834" y="27432"/>
                </a:cubicBezTo>
                <a:cubicBezTo>
                  <a:pt x="877231" y="25335"/>
                  <a:pt x="561097" y="46787"/>
                  <a:pt x="0" y="27432"/>
                </a:cubicBezTo>
                <a:cubicBezTo>
                  <a:pt x="-503" y="20663"/>
                  <a:pt x="1168" y="5855"/>
                  <a:pt x="0" y="0"/>
                </a:cubicBezTo>
                <a:close/>
              </a:path>
              <a:path w="3255095" h="27432"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5288" y="12649"/>
                  <a:pt x="3254107" y="17989"/>
                  <a:pt x="3255095" y="27432"/>
                </a:cubicBezTo>
                <a:cubicBezTo>
                  <a:pt x="3120743" y="25834"/>
                  <a:pt x="2759628" y="51606"/>
                  <a:pt x="2604076" y="27432"/>
                </a:cubicBezTo>
                <a:cubicBezTo>
                  <a:pt x="2448524" y="3258"/>
                  <a:pt x="2184336" y="28743"/>
                  <a:pt x="1887955" y="27432"/>
                </a:cubicBezTo>
                <a:cubicBezTo>
                  <a:pt x="1591574" y="26121"/>
                  <a:pt x="1548845" y="16014"/>
                  <a:pt x="1334589" y="27432"/>
                </a:cubicBezTo>
                <a:cubicBezTo>
                  <a:pt x="1120333" y="38850"/>
                  <a:pt x="996014" y="18806"/>
                  <a:pt x="683570" y="27432"/>
                </a:cubicBezTo>
                <a:cubicBezTo>
                  <a:pt x="371126" y="36058"/>
                  <a:pt x="198687" y="25311"/>
                  <a:pt x="0" y="27432"/>
                </a:cubicBezTo>
                <a:cubicBezTo>
                  <a:pt x="1300" y="19678"/>
                  <a:pt x="-86" y="12044"/>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
            <a:extLst>
              <a:ext uri="{FF2B5EF4-FFF2-40B4-BE49-F238E27FC236}">
                <a16:creationId xmlns:a16="http://schemas.microsoft.com/office/drawing/2014/main" id="{3D1B103C-CBA7-426D-B4B4-944ED0658A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4990" y="5641975"/>
            <a:ext cx="255905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Free Two Brown Trees Stock Photo">
            <a:extLst>
              <a:ext uri="{FF2B5EF4-FFF2-40B4-BE49-F238E27FC236}">
                <a16:creationId xmlns:a16="http://schemas.microsoft.com/office/drawing/2014/main" id="{C7656419-9667-43E0-E76A-7F49690077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9298" y="1617093"/>
            <a:ext cx="5257530" cy="3501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332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838200" y="365125"/>
            <a:ext cx="10515600" cy="1325563"/>
          </a:xfrm>
        </p:spPr>
        <p:txBody>
          <a:bodyPr>
            <a:normAutofit/>
          </a:bodyPr>
          <a:lstStyle/>
          <a:p>
            <a:pPr algn="ctr"/>
            <a:r>
              <a:rPr lang="en-US" sz="6600" dirty="0">
                <a:latin typeface="Modern Love" panose="04090805081005020601" pitchFamily="82" charset="0"/>
              </a:rPr>
              <a:t>Aims</a:t>
            </a:r>
            <a:endParaRPr lang="en-GB" sz="6600" dirty="0">
              <a:latin typeface="Modern Love" panose="04090805081005020601" pitchFamily="82" charset="0"/>
            </a:endParaRPr>
          </a:p>
        </p:txBody>
      </p:sp>
      <p:sp>
        <p:nvSpPr>
          <p:cNvPr id="6" name="Content Placeholder 2">
            <a:extLst>
              <a:ext uri="{FF2B5EF4-FFF2-40B4-BE49-F238E27FC236}">
                <a16:creationId xmlns:a16="http://schemas.microsoft.com/office/drawing/2014/main" id="{CB007B1A-14D6-49E4-BFFF-A19C46E7C4E8}"/>
              </a:ext>
            </a:extLst>
          </p:cNvPr>
          <p:cNvSpPr>
            <a:spLocks noGrp="1"/>
          </p:cNvSpPr>
          <p:nvPr>
            <p:ph idx="1"/>
          </p:nvPr>
        </p:nvSpPr>
        <p:spPr>
          <a:xfrm>
            <a:off x="4628388" y="2667219"/>
            <a:ext cx="6894576" cy="2960062"/>
          </a:xfrm>
        </p:spPr>
        <p:txBody>
          <a:bodyPr>
            <a:normAutofit fontScale="85000" lnSpcReduction="20000"/>
          </a:bodyPr>
          <a:lstStyle/>
          <a:p>
            <a:pPr>
              <a:lnSpc>
                <a:spcPct val="100000"/>
              </a:lnSpc>
            </a:pPr>
            <a:r>
              <a:rPr lang="en-US" dirty="0">
                <a:latin typeface="Calibri" panose="020F0502020204030204" pitchFamily="34" charset="0"/>
                <a:cs typeface="Calibri" panose="020F0502020204030204" pitchFamily="34" charset="0"/>
              </a:rPr>
              <a:t>To discuss and explore some of the </a:t>
            </a:r>
            <a:r>
              <a:rPr lang="en-US" b="1" dirty="0">
                <a:latin typeface="Calibri" panose="020F0502020204030204" pitchFamily="34" charset="0"/>
                <a:cs typeface="Calibri" panose="020F0502020204030204" pitchFamily="34" charset="0"/>
              </a:rPr>
              <a:t>advantages and disadvantages of social media</a:t>
            </a:r>
            <a:r>
              <a:rPr lang="en-US" dirty="0">
                <a:latin typeface="Calibri" panose="020F0502020204030204" pitchFamily="34" charset="0"/>
                <a:cs typeface="Calibri" panose="020F0502020204030204" pitchFamily="34" charset="0"/>
              </a:rPr>
              <a:t>.</a:t>
            </a:r>
          </a:p>
          <a:p>
            <a:pPr>
              <a:lnSpc>
                <a:spcPct val="100000"/>
              </a:lnSpc>
            </a:pPr>
            <a:r>
              <a:rPr lang="en-US" dirty="0">
                <a:solidFill>
                  <a:srgbClr val="0070C0"/>
                </a:solidFill>
                <a:latin typeface="Calibri" panose="020F0502020204030204" pitchFamily="34" charset="0"/>
                <a:cs typeface="Calibri" panose="020F0502020204030204" pitchFamily="34" charset="0"/>
              </a:rPr>
              <a:t>To understand how social media can </a:t>
            </a:r>
            <a:r>
              <a:rPr lang="en-US" b="1" dirty="0">
                <a:solidFill>
                  <a:srgbClr val="0070C0"/>
                </a:solidFill>
                <a:latin typeface="Calibri" panose="020F0502020204030204" pitchFamily="34" charset="0"/>
                <a:cs typeface="Calibri" panose="020F0502020204030204" pitchFamily="34" charset="0"/>
              </a:rPr>
              <a:t>impact wellbeing</a:t>
            </a:r>
            <a:r>
              <a:rPr lang="en-US" dirty="0">
                <a:solidFill>
                  <a:srgbClr val="0070C0"/>
                </a:solidFill>
                <a:latin typeface="Calibri" panose="020F0502020204030204" pitchFamily="34" charset="0"/>
                <a:cs typeface="Calibri" panose="020F0502020204030204" pitchFamily="34" charset="0"/>
              </a:rPr>
              <a:t>.</a:t>
            </a:r>
          </a:p>
          <a:p>
            <a:pPr>
              <a:lnSpc>
                <a:spcPct val="100000"/>
              </a:lnSpc>
            </a:pPr>
            <a:r>
              <a:rPr lang="en-US" dirty="0">
                <a:latin typeface="Calibri" panose="020F0502020204030204" pitchFamily="34" charset="0"/>
                <a:cs typeface="Calibri" panose="020F0502020204030204" pitchFamily="34" charset="0"/>
              </a:rPr>
              <a:t>To consider the impact of social media on the </a:t>
            </a:r>
            <a:r>
              <a:rPr lang="en-US" b="1" dirty="0">
                <a:latin typeface="Calibri" panose="020F0502020204030204" pitchFamily="34" charset="0"/>
                <a:cs typeface="Calibri" panose="020F0502020204030204" pitchFamily="34" charset="0"/>
              </a:rPr>
              <a:t>brain</a:t>
            </a:r>
            <a:r>
              <a:rPr lang="en-US" dirty="0">
                <a:latin typeface="Calibri" panose="020F0502020204030204" pitchFamily="34" charset="0"/>
                <a:cs typeface="Calibri" panose="020F0502020204030204" pitchFamily="34" charset="0"/>
              </a:rPr>
              <a:t>.</a:t>
            </a:r>
          </a:p>
          <a:p>
            <a:pPr>
              <a:lnSpc>
                <a:spcPct val="100000"/>
              </a:lnSpc>
            </a:pPr>
            <a:r>
              <a:rPr lang="en-US" dirty="0">
                <a:solidFill>
                  <a:srgbClr val="0070C0"/>
                </a:solidFill>
                <a:latin typeface="Calibri" panose="020F0502020204030204" pitchFamily="34" charset="0"/>
                <a:cs typeface="Calibri" panose="020F0502020204030204" pitchFamily="34" charset="0"/>
              </a:rPr>
              <a:t>To consider </a:t>
            </a:r>
            <a:r>
              <a:rPr lang="en-US" b="1" dirty="0">
                <a:solidFill>
                  <a:srgbClr val="0070C0"/>
                </a:solidFill>
                <a:latin typeface="Calibri" panose="020F0502020204030204" pitchFamily="34" charset="0"/>
                <a:cs typeface="Calibri" panose="020F0502020204030204" pitchFamily="34" charset="0"/>
              </a:rPr>
              <a:t>empathy</a:t>
            </a:r>
            <a:r>
              <a:rPr lang="en-US" dirty="0">
                <a:solidFill>
                  <a:srgbClr val="0070C0"/>
                </a:solidFill>
                <a:latin typeface="Calibri" panose="020F0502020204030204" pitchFamily="34" charset="0"/>
                <a:cs typeface="Calibri" panose="020F0502020204030204" pitchFamily="34" charset="0"/>
              </a:rPr>
              <a:t> and what is being said.</a:t>
            </a:r>
          </a:p>
          <a:p>
            <a:pPr>
              <a:lnSpc>
                <a:spcPct val="100000"/>
              </a:lnSpc>
            </a:pPr>
            <a:r>
              <a:rPr lang="en-US" dirty="0">
                <a:latin typeface="Calibri" panose="020F0502020204030204" pitchFamily="34" charset="0"/>
                <a:cs typeface="Calibri" panose="020F0502020204030204" pitchFamily="34" charset="0"/>
              </a:rPr>
              <a:t>To know some </a:t>
            </a:r>
            <a:r>
              <a:rPr lang="en-US" b="1" dirty="0">
                <a:latin typeface="Calibri" panose="020F0502020204030204" pitchFamily="34" charset="0"/>
                <a:cs typeface="Calibri" panose="020F0502020204030204" pitchFamily="34" charset="0"/>
              </a:rPr>
              <a:t>strategies </a:t>
            </a:r>
            <a:r>
              <a:rPr lang="en-US" dirty="0">
                <a:latin typeface="Calibri" panose="020F0502020204030204" pitchFamily="34" charset="0"/>
                <a:cs typeface="Calibri" panose="020F0502020204030204" pitchFamily="34" charset="0"/>
              </a:rPr>
              <a:t>for managing online wellbeing.</a:t>
            </a:r>
          </a:p>
        </p:txBody>
      </p:sp>
      <p:pic>
        <p:nvPicPr>
          <p:cNvPr id="9" name="Picture 1">
            <a:extLst>
              <a:ext uri="{FF2B5EF4-FFF2-40B4-BE49-F238E27FC236}">
                <a16:creationId xmlns:a16="http://schemas.microsoft.com/office/drawing/2014/main" id="{AE7B0F92-D197-41C9-8682-73B5B3A964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Image result for Aim High Clip Art">
            <a:extLst>
              <a:ext uri="{FF2B5EF4-FFF2-40B4-BE49-F238E27FC236}">
                <a16:creationId xmlns:a16="http://schemas.microsoft.com/office/drawing/2014/main" id="{07DD2F24-857E-4519-B7B7-005BD023B6D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741"/>
          <a:stretch/>
        </p:blipFill>
        <p:spPr bwMode="auto">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4239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838200" y="365125"/>
            <a:ext cx="10515600" cy="1325563"/>
          </a:xfrm>
        </p:spPr>
        <p:txBody>
          <a:bodyPr>
            <a:normAutofit/>
          </a:bodyPr>
          <a:lstStyle/>
          <a:p>
            <a:pPr algn="ctr"/>
            <a:r>
              <a:rPr lang="en-US" sz="6600" dirty="0">
                <a:latin typeface="Modern Love" panose="04090805081005020601" pitchFamily="82" charset="0"/>
              </a:rPr>
              <a:t> Social media</a:t>
            </a:r>
            <a:endParaRPr lang="en-GB" sz="6600" dirty="0">
              <a:latin typeface="Modern Love" panose="04090805081005020601" pitchFamily="82" charset="0"/>
            </a:endParaRPr>
          </a:p>
        </p:txBody>
      </p:sp>
      <p:pic>
        <p:nvPicPr>
          <p:cNvPr id="7" name="Picture 1">
            <a:extLst>
              <a:ext uri="{FF2B5EF4-FFF2-40B4-BE49-F238E27FC236}">
                <a16:creationId xmlns:a16="http://schemas.microsoft.com/office/drawing/2014/main" id="{DCB4D667-3A83-46E0-8875-15C012A9D6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Content Placeholder 3" descr="Facebook">
            <a:extLst>
              <a:ext uri="{FF2B5EF4-FFF2-40B4-BE49-F238E27FC236}">
                <a16:creationId xmlns:a16="http://schemas.microsoft.com/office/drawing/2014/main" id="{DA949152-2514-C681-1205-E5219CA58F53}"/>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848972" y="2290161"/>
            <a:ext cx="1675221" cy="1675221"/>
          </a:xfrm>
        </p:spPr>
      </p:pic>
      <p:pic>
        <p:nvPicPr>
          <p:cNvPr id="14" name="Picture 13" descr="TikTok ban: Govt asks Google, Apple to remove app from Play Store and ...">
            <a:extLst>
              <a:ext uri="{FF2B5EF4-FFF2-40B4-BE49-F238E27FC236}">
                <a16:creationId xmlns:a16="http://schemas.microsoft.com/office/drawing/2014/main" id="{1BA563FA-9AF5-83DD-6DFD-DE6167F149D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8202" y="2278255"/>
            <a:ext cx="2576642" cy="1449361"/>
          </a:xfrm>
          <a:prstGeom prst="rect">
            <a:avLst/>
          </a:prstGeom>
        </p:spPr>
      </p:pic>
      <p:pic>
        <p:nvPicPr>
          <p:cNvPr id="15" name="Picture 14" descr="Snapchat logo PNG">
            <a:extLst>
              <a:ext uri="{FF2B5EF4-FFF2-40B4-BE49-F238E27FC236}">
                <a16:creationId xmlns:a16="http://schemas.microsoft.com/office/drawing/2014/main" id="{999B1D03-2377-32B4-9A3D-E066C47BFF3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06974" y="1996706"/>
            <a:ext cx="1675221" cy="1675221"/>
          </a:xfrm>
          <a:prstGeom prst="rect">
            <a:avLst/>
          </a:prstGeom>
        </p:spPr>
      </p:pic>
      <p:pic>
        <p:nvPicPr>
          <p:cNvPr id="16" name="Picture 15" descr="Twitter Logo · Free image on Pixabay">
            <a:extLst>
              <a:ext uri="{FF2B5EF4-FFF2-40B4-BE49-F238E27FC236}">
                <a16:creationId xmlns:a16="http://schemas.microsoft.com/office/drawing/2014/main" id="{9A2D89BF-2627-CDB4-6741-50958EAE08B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84577" y="4399089"/>
            <a:ext cx="1775549" cy="1775549"/>
          </a:xfrm>
          <a:prstGeom prst="rect">
            <a:avLst/>
          </a:prstGeom>
        </p:spPr>
      </p:pic>
      <p:pic>
        <p:nvPicPr>
          <p:cNvPr id="17" name="Picture 16" descr="File:Instagram icon.png - Wikimedia Commons">
            <a:extLst>
              <a:ext uri="{FF2B5EF4-FFF2-40B4-BE49-F238E27FC236}">
                <a16:creationId xmlns:a16="http://schemas.microsoft.com/office/drawing/2014/main" id="{C109AB9A-E1AB-28CA-3596-385AD9D2502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40621" y="4255249"/>
            <a:ext cx="2237626" cy="2237626"/>
          </a:xfrm>
          <a:prstGeom prst="rect">
            <a:avLst/>
          </a:prstGeom>
        </p:spPr>
      </p:pic>
      <p:pic>
        <p:nvPicPr>
          <p:cNvPr id="18" name="Picture 17" descr="File:YouTube social white square (2017).svg - Wikimedia Commons">
            <a:extLst>
              <a:ext uri="{FF2B5EF4-FFF2-40B4-BE49-F238E27FC236}">
                <a16:creationId xmlns:a16="http://schemas.microsoft.com/office/drawing/2014/main" id="{6898DA1C-48C7-823F-94CC-2A4F28C2072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64723" y="2091123"/>
            <a:ext cx="2518954" cy="2518954"/>
          </a:xfrm>
          <a:prstGeom prst="rect">
            <a:avLst/>
          </a:prstGeom>
        </p:spPr>
      </p:pic>
      <p:pic>
        <p:nvPicPr>
          <p:cNvPr id="19" name="Picture 18" descr="File:Facebook Messenger logo 2020.svg - Wikimedia Commons">
            <a:extLst>
              <a:ext uri="{FF2B5EF4-FFF2-40B4-BE49-F238E27FC236}">
                <a16:creationId xmlns:a16="http://schemas.microsoft.com/office/drawing/2014/main" id="{4E5DF421-5E1B-7C4E-D6E5-8E7B7F88ED3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38200" y="4389924"/>
            <a:ext cx="1669869" cy="1669869"/>
          </a:xfrm>
          <a:prstGeom prst="rect">
            <a:avLst/>
          </a:prstGeom>
        </p:spPr>
      </p:pic>
      <p:pic>
        <p:nvPicPr>
          <p:cNvPr id="2052" name="Picture 4" descr="Image result for wink app">
            <a:extLst>
              <a:ext uri="{FF2B5EF4-FFF2-40B4-BE49-F238E27FC236}">
                <a16:creationId xmlns:a16="http://schemas.microsoft.com/office/drawing/2014/main" id="{37541A9A-4FD8-F5EB-BBD3-6082565C812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773173" y="4341086"/>
            <a:ext cx="2237626" cy="2237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375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838200" y="365125"/>
            <a:ext cx="10515600" cy="1325563"/>
          </a:xfrm>
        </p:spPr>
        <p:txBody>
          <a:bodyPr>
            <a:noAutofit/>
          </a:bodyPr>
          <a:lstStyle/>
          <a:p>
            <a:pPr algn="ctr"/>
            <a:r>
              <a:rPr lang="en-US" sz="4400" dirty="0">
                <a:latin typeface="Modern Love" panose="04090805081005020601" pitchFamily="82" charset="0"/>
              </a:rPr>
              <a:t>What are the advantages of social media?</a:t>
            </a:r>
            <a:endParaRPr lang="en-GB" sz="4400" dirty="0">
              <a:latin typeface="Modern Love" panose="04090805081005020601" pitchFamily="82" charset="0"/>
            </a:endParaRPr>
          </a:p>
        </p:txBody>
      </p:sp>
      <p:sp>
        <p:nvSpPr>
          <p:cNvPr id="9" name="Content Placeholder 2">
            <a:extLst>
              <a:ext uri="{FF2B5EF4-FFF2-40B4-BE49-F238E27FC236}">
                <a16:creationId xmlns:a16="http://schemas.microsoft.com/office/drawing/2014/main" id="{93167D99-E969-40B8-95EF-2AACEADF5526}"/>
              </a:ext>
            </a:extLst>
          </p:cNvPr>
          <p:cNvSpPr txBox="1">
            <a:spLocks/>
          </p:cNvSpPr>
          <p:nvPr/>
        </p:nvSpPr>
        <p:spPr>
          <a:xfrm>
            <a:off x="5647564" y="2225887"/>
            <a:ext cx="6541388" cy="4457552"/>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Develop </a:t>
            </a:r>
            <a:r>
              <a:rPr kumimoji="0" lang="en-US"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communication and technical skills</a:t>
            </a:r>
          </a:p>
          <a:p>
            <a:pPr>
              <a:lnSpc>
                <a:spcPct val="100000"/>
              </a:lnSpc>
              <a:defRPr/>
            </a:pPr>
            <a:r>
              <a:rPr lang="en-US" b="1" dirty="0">
                <a:solidFill>
                  <a:prstClr val="black"/>
                </a:solidFill>
                <a:latin typeface="Calibri" panose="020F0502020204030204" pitchFamily="34" charset="0"/>
                <a:cs typeface="Calibri" panose="020F0502020204030204" pitchFamily="34" charset="0"/>
              </a:rPr>
              <a:t>Building/maintaining relationships</a:t>
            </a:r>
          </a:p>
          <a:p>
            <a:pPr>
              <a:lnSpc>
                <a:spcPct val="100000"/>
              </a:lnSpc>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Campaigning for </a:t>
            </a:r>
            <a:r>
              <a:rPr kumimoji="0" lang="en-US"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social good</a:t>
            </a:r>
          </a:p>
          <a:p>
            <a:pPr>
              <a:lnSpc>
                <a:spcPct val="100000"/>
              </a:lnSpc>
              <a:defRPr/>
            </a:pPr>
            <a:r>
              <a:rPr lang="en-US" b="1" dirty="0">
                <a:solidFill>
                  <a:prstClr val="black"/>
                </a:solidFill>
                <a:latin typeface="Calibri" panose="020F0502020204030204" pitchFamily="34" charset="0"/>
                <a:cs typeface="Calibri" panose="020F0502020204030204" pitchFamily="34" charset="0"/>
              </a:rPr>
              <a:t>Self-expressions</a:t>
            </a:r>
          </a:p>
          <a:p>
            <a:pPr>
              <a:lnSpc>
                <a:spcPct val="100000"/>
              </a:lnSpc>
              <a:defRPr/>
            </a:pPr>
            <a:r>
              <a:rPr kumimoji="0" lang="en-US"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Connections</a:t>
            </a:r>
          </a:p>
          <a:p>
            <a:pPr>
              <a:lnSpc>
                <a:spcPct val="100000"/>
              </a:lnSpc>
              <a:defRPr/>
            </a:pPr>
            <a:r>
              <a:rPr lang="en-US" b="1" dirty="0">
                <a:solidFill>
                  <a:prstClr val="black"/>
                </a:solidFill>
                <a:latin typeface="Calibri" panose="020F0502020204030204" pitchFamily="34" charset="0"/>
                <a:cs typeface="Calibri" panose="020F0502020204030204" pitchFamily="34" charset="0"/>
              </a:rPr>
              <a:t>Information</a:t>
            </a:r>
          </a:p>
          <a:p>
            <a:pPr>
              <a:lnSpc>
                <a:spcPct val="100000"/>
              </a:lnSpc>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Seeking </a:t>
            </a:r>
            <a:r>
              <a:rPr kumimoji="0" lang="en-US"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support</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7" name="Picture 1">
            <a:extLst>
              <a:ext uri="{FF2B5EF4-FFF2-40B4-BE49-F238E27FC236}">
                <a16:creationId xmlns:a16="http://schemas.microsoft.com/office/drawing/2014/main" id="{DCB4D667-3A83-46E0-8875-15C012A9D6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descr="Image result for advantages">
            <a:extLst>
              <a:ext uri="{FF2B5EF4-FFF2-40B4-BE49-F238E27FC236}">
                <a16:creationId xmlns:a16="http://schemas.microsoft.com/office/drawing/2014/main" id="{6A7F0F2C-53EB-EEDC-D4EE-46BDFD3F8C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1058" y="2870126"/>
            <a:ext cx="3952875" cy="2828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976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838200" y="365125"/>
            <a:ext cx="10515600" cy="1325563"/>
          </a:xfrm>
        </p:spPr>
        <p:txBody>
          <a:bodyPr>
            <a:noAutofit/>
          </a:bodyPr>
          <a:lstStyle/>
          <a:p>
            <a:pPr algn="ctr"/>
            <a:r>
              <a:rPr lang="en-US" sz="4400" dirty="0">
                <a:latin typeface="Modern Love" panose="04090805081005020601" pitchFamily="82" charset="0"/>
              </a:rPr>
              <a:t>What are the disadvantages of social media?</a:t>
            </a:r>
            <a:endParaRPr lang="en-GB" sz="4400" dirty="0">
              <a:latin typeface="Modern Love" panose="04090805081005020601" pitchFamily="82" charset="0"/>
            </a:endParaRPr>
          </a:p>
        </p:txBody>
      </p:sp>
      <p:sp>
        <p:nvSpPr>
          <p:cNvPr id="9" name="Content Placeholder 2">
            <a:extLst>
              <a:ext uri="{FF2B5EF4-FFF2-40B4-BE49-F238E27FC236}">
                <a16:creationId xmlns:a16="http://schemas.microsoft.com/office/drawing/2014/main" id="{93167D99-E969-40B8-95EF-2AACEADF5526}"/>
              </a:ext>
            </a:extLst>
          </p:cNvPr>
          <p:cNvSpPr txBox="1">
            <a:spLocks/>
          </p:cNvSpPr>
          <p:nvPr/>
        </p:nvSpPr>
        <p:spPr>
          <a:xfrm>
            <a:off x="669036" y="2189311"/>
            <a:ext cx="6541388" cy="4457552"/>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defRPr/>
            </a:pPr>
            <a:r>
              <a:rPr kumimoji="0" lang="en-US"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Unrealistic expectation</a:t>
            </a:r>
            <a:r>
              <a:rPr lang="en-US" b="1" dirty="0">
                <a:solidFill>
                  <a:prstClr val="black"/>
                </a:solidFill>
                <a:latin typeface="Calibri" panose="020F0502020204030204" pitchFamily="34" charset="0"/>
                <a:cs typeface="Calibri" panose="020F0502020204030204" pitchFamily="34" charset="0"/>
              </a:rPr>
              <a:t>s </a:t>
            </a:r>
            <a:r>
              <a:rPr lang="en-US" dirty="0">
                <a:solidFill>
                  <a:prstClr val="black"/>
                </a:solidFill>
                <a:latin typeface="Calibri" panose="020F0502020204030204" pitchFamily="34" charset="0"/>
                <a:cs typeface="Calibri" panose="020F0502020204030204" pitchFamily="34" charset="0"/>
              </a:rPr>
              <a:t>of reality</a:t>
            </a:r>
          </a:p>
          <a:p>
            <a:pPr>
              <a:lnSpc>
                <a:spcPct val="100000"/>
              </a:lnSpc>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Lack of </a:t>
            </a:r>
            <a:r>
              <a:rPr kumimoji="0" lang="en-US"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sleep</a:t>
            </a:r>
          </a:p>
          <a:p>
            <a:pPr>
              <a:lnSpc>
                <a:spcPct val="100000"/>
              </a:lnSpc>
              <a:defRPr/>
            </a:pPr>
            <a:r>
              <a:rPr lang="en-US" dirty="0">
                <a:solidFill>
                  <a:prstClr val="black"/>
                </a:solidFill>
                <a:latin typeface="Calibri" panose="020F0502020204030204" pitchFamily="34" charset="0"/>
                <a:cs typeface="Calibri" panose="020F0502020204030204" pitchFamily="34" charset="0"/>
              </a:rPr>
              <a:t>Desire to </a:t>
            </a:r>
            <a:r>
              <a:rPr lang="en-US" b="1" dirty="0">
                <a:solidFill>
                  <a:prstClr val="black"/>
                </a:solidFill>
                <a:latin typeface="Calibri" panose="020F0502020204030204" pitchFamily="34" charset="0"/>
                <a:cs typeface="Calibri" panose="020F0502020204030204" pitchFamily="34" charset="0"/>
              </a:rPr>
              <a:t>change appearance</a:t>
            </a:r>
          </a:p>
          <a:p>
            <a:pPr>
              <a:lnSpc>
                <a:spcPct val="100000"/>
              </a:lnSpc>
              <a:defRPr/>
            </a:pPr>
            <a:r>
              <a:rPr kumimoji="0" lang="en-US"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Cyberbullying</a:t>
            </a:r>
          </a:p>
          <a:p>
            <a:pPr>
              <a:lnSpc>
                <a:spcPct val="100000"/>
              </a:lnSpc>
              <a:defRPr/>
            </a:pPr>
            <a:r>
              <a:rPr lang="en-US" b="1" dirty="0">
                <a:solidFill>
                  <a:prstClr val="black"/>
                </a:solidFill>
                <a:latin typeface="Calibri" panose="020F0502020204030204" pitchFamily="34" charset="0"/>
                <a:cs typeface="Calibri" panose="020F0502020204030204" pitchFamily="34" charset="0"/>
              </a:rPr>
              <a:t>FOMO</a:t>
            </a:r>
            <a:r>
              <a:rPr lang="en-US" dirty="0">
                <a:solidFill>
                  <a:prstClr val="black"/>
                </a:solidFill>
                <a:latin typeface="Calibri" panose="020F0502020204030204" pitchFamily="34" charset="0"/>
                <a:cs typeface="Calibri" panose="020F0502020204030204" pitchFamily="34" charset="0"/>
              </a:rPr>
              <a:t> – fear of missing out</a:t>
            </a:r>
          </a:p>
          <a:p>
            <a:pPr>
              <a:lnSpc>
                <a:spcPct val="100000"/>
              </a:lnSpc>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Excessive use can lead to feeling</a:t>
            </a:r>
            <a:r>
              <a:rPr lang="en-US" dirty="0">
                <a:solidFill>
                  <a:prstClr val="black"/>
                </a:solidFill>
                <a:latin typeface="Calibri" panose="020F0502020204030204" pitchFamily="34" charset="0"/>
                <a:cs typeface="Calibri" panose="020F0502020204030204" pitchFamily="34" charset="0"/>
              </a:rPr>
              <a:t>s of </a:t>
            </a:r>
            <a:r>
              <a:rPr lang="en-US" b="1" dirty="0">
                <a:solidFill>
                  <a:prstClr val="black"/>
                </a:solidFill>
                <a:latin typeface="Calibri" panose="020F0502020204030204" pitchFamily="34" charset="0"/>
                <a:cs typeface="Calibri" panose="020F0502020204030204" pitchFamily="34" charset="0"/>
              </a:rPr>
              <a:t>anxiety, low mood and isolation</a:t>
            </a:r>
          </a:p>
          <a:p>
            <a:pPr>
              <a:lnSpc>
                <a:spcPct val="100000"/>
              </a:lnSpc>
              <a:defRPr/>
            </a:pPr>
            <a:r>
              <a:rPr kumimoji="0" lang="en-US"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Addic</a:t>
            </a:r>
            <a:r>
              <a:rPr lang="en-US" b="1" dirty="0" err="1">
                <a:solidFill>
                  <a:prstClr val="black"/>
                </a:solidFill>
                <a:latin typeface="Calibri" panose="020F0502020204030204" pitchFamily="34" charset="0"/>
                <a:cs typeface="Calibri" panose="020F0502020204030204" pitchFamily="34" charset="0"/>
              </a:rPr>
              <a:t>tion</a:t>
            </a:r>
            <a:endParaRPr kumimoji="0" lang="en-US"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7" name="Picture 1">
            <a:extLst>
              <a:ext uri="{FF2B5EF4-FFF2-40B4-BE49-F238E27FC236}">
                <a16:creationId xmlns:a16="http://schemas.microsoft.com/office/drawing/2014/main" id="{DCB4D667-3A83-46E0-8875-15C012A9D6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See the source image">
            <a:extLst>
              <a:ext uri="{FF2B5EF4-FFF2-40B4-BE49-F238E27FC236}">
                <a16:creationId xmlns:a16="http://schemas.microsoft.com/office/drawing/2014/main" id="{7EDDD1A5-7FF0-EB1E-4316-E590F9AE935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018525" y="2490998"/>
            <a:ext cx="3362325" cy="336232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BF238C0E-7F75-8DB6-5676-9983B50AA074}"/>
              </a:ext>
            </a:extLst>
          </p:cNvPr>
          <p:cNvSpPr txBox="1"/>
          <p:nvPr/>
        </p:nvSpPr>
        <p:spPr>
          <a:xfrm>
            <a:off x="7979672" y="6619239"/>
            <a:ext cx="4214615"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Image from: </a:t>
            </a:r>
            <a:r>
              <a:rPr lang="en-GB" sz="1000" dirty="0">
                <a:latin typeface="Calibri" panose="020F0502020204030204" pitchFamily="34" charset="0"/>
                <a:cs typeface="Calibri" panose="020F0502020204030204" pitchFamily="34" charset="0"/>
                <a:hlinkClick r:id="rId5"/>
              </a:rPr>
              <a:t>Sign Warning Sticker by Marcela </a:t>
            </a:r>
            <a:r>
              <a:rPr lang="en-GB" sz="1000" dirty="0" err="1">
                <a:latin typeface="Calibri" panose="020F0502020204030204" pitchFamily="34" charset="0"/>
                <a:cs typeface="Calibri" panose="020F0502020204030204" pitchFamily="34" charset="0"/>
                <a:hlinkClick r:id="rId5"/>
              </a:rPr>
              <a:t>Sabiá</a:t>
            </a:r>
            <a:r>
              <a:rPr lang="en-GB" sz="1000" dirty="0">
                <a:latin typeface="Calibri" panose="020F0502020204030204" pitchFamily="34" charset="0"/>
                <a:cs typeface="Calibri" panose="020F0502020204030204" pitchFamily="34" charset="0"/>
                <a:hlinkClick r:id="rId5"/>
              </a:rPr>
              <a:t> for iOS &amp; Android | GIPHY</a:t>
            </a:r>
            <a:endParaRPr lang="en-GB"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66983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838200" y="365125"/>
            <a:ext cx="10515600" cy="1325563"/>
          </a:xfrm>
        </p:spPr>
        <p:txBody>
          <a:bodyPr>
            <a:noAutofit/>
          </a:bodyPr>
          <a:lstStyle/>
          <a:p>
            <a:pPr algn="ctr"/>
            <a:r>
              <a:rPr lang="en-US" sz="6600" dirty="0">
                <a:latin typeface="Modern Love" panose="04090805081005020601" pitchFamily="82" charset="0"/>
              </a:rPr>
              <a:t>Cyberbullying</a:t>
            </a:r>
            <a:endParaRPr lang="en-GB" sz="6600" dirty="0">
              <a:latin typeface="Modern Love" panose="04090805081005020601" pitchFamily="82" charset="0"/>
            </a:endParaRPr>
          </a:p>
        </p:txBody>
      </p:sp>
      <p:sp>
        <p:nvSpPr>
          <p:cNvPr id="9" name="Content Placeholder 2">
            <a:extLst>
              <a:ext uri="{FF2B5EF4-FFF2-40B4-BE49-F238E27FC236}">
                <a16:creationId xmlns:a16="http://schemas.microsoft.com/office/drawing/2014/main" id="{93167D99-E969-40B8-95EF-2AACEADF5526}"/>
              </a:ext>
            </a:extLst>
          </p:cNvPr>
          <p:cNvSpPr txBox="1">
            <a:spLocks/>
          </p:cNvSpPr>
          <p:nvPr/>
        </p:nvSpPr>
        <p:spPr>
          <a:xfrm>
            <a:off x="669035" y="2043081"/>
            <a:ext cx="10853927" cy="4457552"/>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defRPr/>
            </a:pP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Many children and young people </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report being </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bullied on social media</a:t>
            </a:r>
            <a:r>
              <a:rPr lang="en-US" sz="3200" dirty="0">
                <a:solidFill>
                  <a:prstClr val="black"/>
                </a:solidFill>
                <a:latin typeface="Calibri" panose="020F0502020204030204" pitchFamily="34" charset="0"/>
                <a:cs typeface="Calibri" panose="020F0502020204030204" pitchFamily="34" charset="0"/>
              </a:rPr>
              <a:t>.</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a:lnSpc>
                <a:spcPct val="100000"/>
              </a:lnSpc>
              <a:defRPr/>
            </a:pPr>
            <a:r>
              <a:rPr lang="en-US" sz="3200" dirty="0">
                <a:solidFill>
                  <a:prstClr val="black"/>
                </a:solidFill>
                <a:latin typeface="Calibri" panose="020F0502020204030204" pitchFamily="34" charset="0"/>
                <a:cs typeface="Calibri" panose="020F0502020204030204" pitchFamily="34" charset="0"/>
              </a:rPr>
              <a:t>It is </a:t>
            </a:r>
            <a:r>
              <a:rPr lang="en-US" sz="3200" b="1" dirty="0">
                <a:solidFill>
                  <a:prstClr val="black"/>
                </a:solidFill>
                <a:latin typeface="Calibri" panose="020F0502020204030204" pitchFamily="34" charset="0"/>
                <a:cs typeface="Calibri" panose="020F0502020204030204" pitchFamily="34" charset="0"/>
              </a:rPr>
              <a:t>hard to get away from </a:t>
            </a:r>
            <a:r>
              <a:rPr lang="en-US" sz="3200" dirty="0">
                <a:solidFill>
                  <a:prstClr val="black"/>
                </a:solidFill>
                <a:latin typeface="Calibri" panose="020F0502020204030204" pitchFamily="34" charset="0"/>
                <a:cs typeface="Calibri" panose="020F0502020204030204" pitchFamily="34" charset="0"/>
              </a:rPr>
              <a:t>– it can reach a lot of people.</a:t>
            </a:r>
          </a:p>
          <a:p>
            <a:pPr>
              <a:lnSpc>
                <a:spcPct val="100000"/>
              </a:lnSpc>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It can be </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repeated</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 through sharing and comments.</a:t>
            </a:r>
          </a:p>
          <a:p>
            <a:pPr>
              <a:lnSpc>
                <a:spcPct val="100000"/>
              </a:lnSpc>
              <a:defRPr/>
            </a:pPr>
            <a:r>
              <a:rPr lang="en-US" sz="3200" dirty="0">
                <a:solidFill>
                  <a:prstClr val="black"/>
                </a:solidFill>
                <a:latin typeface="Calibri" panose="020F0502020204030204" pitchFamily="34" charset="0"/>
                <a:cs typeface="Calibri" panose="020F0502020204030204" pitchFamily="34" charset="0"/>
              </a:rPr>
              <a:t>It can happen at </a:t>
            </a:r>
            <a:r>
              <a:rPr lang="en-US" sz="3200" b="1" dirty="0">
                <a:solidFill>
                  <a:prstClr val="black"/>
                </a:solidFill>
                <a:latin typeface="Calibri" panose="020F0502020204030204" pitchFamily="34" charset="0"/>
                <a:cs typeface="Calibri" panose="020F0502020204030204" pitchFamily="34" charset="0"/>
              </a:rPr>
              <a:t>any time, any day</a:t>
            </a:r>
            <a:r>
              <a:rPr lang="en-US" sz="3200" dirty="0">
                <a:solidFill>
                  <a:prstClr val="black"/>
                </a:solidFill>
                <a:latin typeface="Calibri" panose="020F0502020204030204" pitchFamily="34" charset="0"/>
                <a:cs typeface="Calibri" panose="020F0502020204030204" pitchFamily="34" charset="0"/>
              </a:rPr>
              <a:t>.</a:t>
            </a:r>
          </a:p>
          <a:p>
            <a:pPr>
              <a:lnSpc>
                <a:spcPct val="100000"/>
              </a:lnSpc>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It can be </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anonymous</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a:p>
            <a:pPr>
              <a:lnSpc>
                <a:spcPct val="100000"/>
              </a:lnSpc>
              <a:defRPr/>
            </a:pPr>
            <a:r>
              <a:rPr lang="en-US" sz="3200" dirty="0">
                <a:solidFill>
                  <a:prstClr val="black"/>
                </a:solidFill>
                <a:latin typeface="Calibri" panose="020F0502020204030204" pitchFamily="34" charset="0"/>
                <a:cs typeface="Calibri" panose="020F0502020204030204" pitchFamily="34" charset="0"/>
              </a:rPr>
              <a:t>It is </a:t>
            </a:r>
            <a:r>
              <a:rPr lang="en-US" sz="3200" b="1" dirty="0">
                <a:solidFill>
                  <a:prstClr val="black"/>
                </a:solidFill>
                <a:latin typeface="Calibri" panose="020F0502020204030204" pitchFamily="34" charset="0"/>
                <a:cs typeface="Calibri" panose="020F0502020204030204" pitchFamily="34" charset="0"/>
              </a:rPr>
              <a:t>difficult to police/punish</a:t>
            </a:r>
            <a:r>
              <a:rPr lang="en-US" sz="3200" dirty="0">
                <a:solidFill>
                  <a:prstClr val="black"/>
                </a:solidFill>
                <a:latin typeface="Calibri" panose="020F0502020204030204" pitchFamily="34" charset="0"/>
                <a:cs typeface="Calibri" panose="020F0502020204030204" pitchFamily="34" charset="0"/>
              </a:rPr>
              <a:t>.</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7" name="Picture 1">
            <a:extLst>
              <a:ext uri="{FF2B5EF4-FFF2-40B4-BE49-F238E27FC236}">
                <a16:creationId xmlns:a16="http://schemas.microsoft.com/office/drawing/2014/main" id="{DCB4D667-3A83-46E0-8875-15C012A9D6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8616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838200" y="365125"/>
            <a:ext cx="10515600" cy="1325563"/>
          </a:xfrm>
        </p:spPr>
        <p:txBody>
          <a:bodyPr>
            <a:noAutofit/>
          </a:bodyPr>
          <a:lstStyle/>
          <a:p>
            <a:pPr algn="ctr"/>
            <a:r>
              <a:rPr lang="en-US" sz="6600" dirty="0">
                <a:latin typeface="Modern Love" panose="04090805081005020601" pitchFamily="82" charset="0"/>
              </a:rPr>
              <a:t>Impact on wellbeing</a:t>
            </a:r>
            <a:endParaRPr lang="en-GB" sz="6600" dirty="0">
              <a:latin typeface="Modern Love" panose="04090805081005020601" pitchFamily="82" charset="0"/>
            </a:endParaRPr>
          </a:p>
        </p:txBody>
      </p:sp>
      <p:sp>
        <p:nvSpPr>
          <p:cNvPr id="9" name="Content Placeholder 2">
            <a:extLst>
              <a:ext uri="{FF2B5EF4-FFF2-40B4-BE49-F238E27FC236}">
                <a16:creationId xmlns:a16="http://schemas.microsoft.com/office/drawing/2014/main" id="{93167D99-E969-40B8-95EF-2AACEADF5526}"/>
              </a:ext>
            </a:extLst>
          </p:cNvPr>
          <p:cNvSpPr txBox="1">
            <a:spLocks/>
          </p:cNvSpPr>
          <p:nvPr/>
        </p:nvSpPr>
        <p:spPr>
          <a:xfrm>
            <a:off x="669036" y="2189311"/>
            <a:ext cx="6541388" cy="3907631"/>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Feeling </a:t>
            </a:r>
            <a:r>
              <a:rPr kumimoji="0" lang="en-US"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inadequate</a:t>
            </a:r>
          </a:p>
          <a:p>
            <a:pPr>
              <a:lnSpc>
                <a:spcPct val="100000"/>
              </a:lnSpc>
              <a:defRPr/>
            </a:pPr>
            <a:r>
              <a:rPr lang="en-US" b="1" dirty="0">
                <a:solidFill>
                  <a:prstClr val="black"/>
                </a:solidFill>
                <a:latin typeface="Calibri" panose="020F0502020204030204" pitchFamily="34" charset="0"/>
                <a:cs typeface="Calibri" panose="020F0502020204030204" pitchFamily="34" charset="0"/>
              </a:rPr>
              <a:t>Worry</a:t>
            </a:r>
            <a:r>
              <a:rPr lang="en-US" dirty="0">
                <a:solidFill>
                  <a:prstClr val="black"/>
                </a:solidFill>
                <a:latin typeface="Calibri" panose="020F0502020204030204" pitchFamily="34" charset="0"/>
                <a:cs typeface="Calibri" panose="020F0502020204030204" pitchFamily="34" charset="0"/>
              </a:rPr>
              <a:t> about comments, sharing</a:t>
            </a:r>
          </a:p>
          <a:p>
            <a:pPr>
              <a:lnSpc>
                <a:spcPct val="100000"/>
              </a:lnSpc>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Not feeling </a:t>
            </a:r>
            <a:r>
              <a:rPr lang="en-US" b="1" dirty="0">
                <a:solidFill>
                  <a:prstClr val="black"/>
                </a:solidFill>
                <a:latin typeface="Calibri" panose="020F0502020204030204" pitchFamily="34" charset="0"/>
                <a:cs typeface="Calibri" panose="020F0502020204030204" pitchFamily="34" charset="0"/>
              </a:rPr>
              <a:t>good enough</a:t>
            </a:r>
          </a:p>
          <a:p>
            <a:pPr>
              <a:lnSpc>
                <a:spcPct val="100000"/>
              </a:lnSpc>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Self-worth based on </a:t>
            </a:r>
            <a:r>
              <a:rPr kumimoji="0" lang="en-US"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number of likes</a:t>
            </a:r>
          </a:p>
          <a:p>
            <a:pPr>
              <a:lnSpc>
                <a:spcPct val="100000"/>
              </a:lnSpc>
              <a:defRPr/>
            </a:pPr>
            <a:r>
              <a:rPr lang="en-US" dirty="0">
                <a:solidFill>
                  <a:prstClr val="black"/>
                </a:solidFill>
                <a:latin typeface="Calibri" panose="020F0502020204030204" pitchFamily="34" charset="0"/>
                <a:cs typeface="Calibri" panose="020F0502020204030204" pitchFamily="34" charset="0"/>
              </a:rPr>
              <a:t>Feeling </a:t>
            </a:r>
            <a:r>
              <a:rPr lang="en-US" b="1" dirty="0">
                <a:solidFill>
                  <a:prstClr val="black"/>
                </a:solidFill>
                <a:latin typeface="Calibri" panose="020F0502020204030204" pitchFamily="34" charset="0"/>
                <a:cs typeface="Calibri" panose="020F0502020204030204" pitchFamily="34" charset="0"/>
              </a:rPr>
              <a:t>isolated</a:t>
            </a:r>
          </a:p>
          <a:p>
            <a:pPr>
              <a:lnSpc>
                <a:spcPct val="100000"/>
              </a:lnSpc>
              <a:defRPr/>
            </a:pP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FOMO – </a:t>
            </a:r>
            <a:r>
              <a:rPr kumimoji="0" lang="en-US"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envy</a:t>
            </a:r>
          </a:p>
          <a:p>
            <a:pPr>
              <a:lnSpc>
                <a:spcPct val="100000"/>
              </a:lnSpc>
              <a:defRPr/>
            </a:pPr>
            <a:r>
              <a:rPr lang="en-US" b="1" dirty="0">
                <a:solidFill>
                  <a:prstClr val="black"/>
                </a:solidFill>
                <a:latin typeface="Calibri" panose="020F0502020204030204" pitchFamily="34" charset="0"/>
                <a:cs typeface="Calibri" panose="020F0502020204030204" pitchFamily="34" charset="0"/>
              </a:rPr>
              <a:t>Poor self-esteem</a:t>
            </a:r>
            <a:endParaRPr kumimoji="0" lang="en-US"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a:lnSpc>
                <a:spcPct val="100000"/>
              </a:lnSpc>
              <a:defRPr/>
            </a:pPr>
            <a:endPar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7" name="Picture 1">
            <a:extLst>
              <a:ext uri="{FF2B5EF4-FFF2-40B4-BE49-F238E27FC236}">
                <a16:creationId xmlns:a16="http://schemas.microsoft.com/office/drawing/2014/main" id="{DCB4D667-3A83-46E0-8875-15C012A9D6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Image result for clip art sad teenager">
            <a:extLst>
              <a:ext uri="{FF2B5EF4-FFF2-40B4-BE49-F238E27FC236}">
                <a16:creationId xmlns:a16="http://schemas.microsoft.com/office/drawing/2014/main" id="{608DE0C8-4681-42CC-0EB1-152EE86F54E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645" r="7508"/>
          <a:stretch/>
        </p:blipFill>
        <p:spPr bwMode="auto">
          <a:xfrm>
            <a:off x="7119497" y="2525899"/>
            <a:ext cx="3620981" cy="3003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8359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2" name="Title 1">
            <a:extLst>
              <a:ext uri="{FF2B5EF4-FFF2-40B4-BE49-F238E27FC236}">
                <a16:creationId xmlns:a16="http://schemas.microsoft.com/office/drawing/2014/main" id="{F60DE8AA-26C8-449D-82D4-3A6A93F30BE9}"/>
              </a:ext>
            </a:extLst>
          </p:cNvPr>
          <p:cNvSpPr>
            <a:spLocks noGrp="1"/>
          </p:cNvSpPr>
          <p:nvPr>
            <p:ph type="title"/>
          </p:nvPr>
        </p:nvSpPr>
        <p:spPr>
          <a:xfrm>
            <a:off x="838200" y="365125"/>
            <a:ext cx="10515600" cy="1325563"/>
          </a:xfrm>
        </p:spPr>
        <p:txBody>
          <a:bodyPr>
            <a:normAutofit/>
          </a:bodyPr>
          <a:lstStyle/>
          <a:p>
            <a:pPr algn="ctr"/>
            <a:r>
              <a:rPr lang="en-GB" sz="6600" dirty="0">
                <a:latin typeface="Modern Love" panose="04090805081005020601" pitchFamily="82" charset="0"/>
              </a:rPr>
              <a:t>The adolescent brain!</a:t>
            </a:r>
          </a:p>
        </p:txBody>
      </p:sp>
      <p:sp>
        <p:nvSpPr>
          <p:cNvPr id="9" name="Content Placeholder 2">
            <a:extLst>
              <a:ext uri="{FF2B5EF4-FFF2-40B4-BE49-F238E27FC236}">
                <a16:creationId xmlns:a16="http://schemas.microsoft.com/office/drawing/2014/main" id="{93167D99-E969-40B8-95EF-2AACEADF5526}"/>
              </a:ext>
            </a:extLst>
          </p:cNvPr>
          <p:cNvSpPr txBox="1">
            <a:spLocks/>
          </p:cNvSpPr>
          <p:nvPr/>
        </p:nvSpPr>
        <p:spPr>
          <a:xfrm>
            <a:off x="669036" y="2509939"/>
            <a:ext cx="10853928" cy="3523836"/>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7" name="Picture 1">
            <a:extLst>
              <a:ext uri="{FF2B5EF4-FFF2-40B4-BE49-F238E27FC236}">
                <a16:creationId xmlns:a16="http://schemas.microsoft.com/office/drawing/2014/main" id="{DCB4D667-3A83-46E0-8875-15C012A9D6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856" t="-1169" b="38566"/>
          <a:stretch/>
        </p:blipFill>
        <p:spPr bwMode="auto">
          <a:xfrm>
            <a:off x="10793087" y="174561"/>
            <a:ext cx="1290590" cy="100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See the source image">
            <a:extLst>
              <a:ext uri="{FF2B5EF4-FFF2-40B4-BE49-F238E27FC236}">
                <a16:creationId xmlns:a16="http://schemas.microsoft.com/office/drawing/2014/main" id="{DDE8D226-A7B9-4339-A32F-826E922B191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447234" y="3429000"/>
            <a:ext cx="2636443" cy="1977332"/>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a:extLst>
              <a:ext uri="{FF2B5EF4-FFF2-40B4-BE49-F238E27FC236}">
                <a16:creationId xmlns:a16="http://schemas.microsoft.com/office/drawing/2014/main" id="{1F300A06-51AF-4861-9F66-DDC1FBDE2395}"/>
              </a:ext>
            </a:extLst>
          </p:cNvPr>
          <p:cNvSpPr txBox="1">
            <a:spLocks/>
          </p:cNvSpPr>
          <p:nvPr/>
        </p:nvSpPr>
        <p:spPr>
          <a:xfrm>
            <a:off x="669036" y="1899540"/>
            <a:ext cx="9617964" cy="4745576"/>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Adolescence brings a difficult time of balance due to the conflict of physical </a:t>
            </a:r>
            <a:r>
              <a:rPr kumimoji="0" lang="en-US" sz="2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capa</a:t>
            </a:r>
            <a:r>
              <a:rPr lang="en-US" sz="2400" dirty="0" err="1">
                <a:solidFill>
                  <a:prstClr val="black"/>
                </a:solidFill>
                <a:latin typeface="Calibri" panose="020F0502020204030204" pitchFamily="34" charset="0"/>
                <a:cs typeface="Calibri" panose="020F0502020204030204" pitchFamily="34" charset="0"/>
              </a:rPr>
              <a:t>bility</a:t>
            </a:r>
            <a:r>
              <a:rPr lang="en-US" sz="2400" dirty="0">
                <a:solidFill>
                  <a:prstClr val="black"/>
                </a:solidFill>
                <a:latin typeface="Calibri" panose="020F0502020204030204" pitchFamily="34" charset="0"/>
                <a:cs typeface="Calibri" panose="020F0502020204030204" pitchFamily="34" charset="0"/>
              </a:rPr>
              <a:t> and socially allowed independence.</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sz="2400" dirty="0">
                <a:solidFill>
                  <a:prstClr val="black"/>
                </a:solidFill>
                <a:latin typeface="Calibri" panose="020F0502020204030204" pitchFamily="34" charset="0"/>
                <a:ea typeface="Calibri" panose="020F0502020204030204" pitchFamily="34" charset="0"/>
              </a:rPr>
              <a:t>M</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any </a:t>
            </a:r>
            <a:r>
              <a:rPr kumimoji="0" lang="en-US"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mn-cs"/>
              </a:rPr>
              <a:t>behavioural</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/emotional changes at this time are due </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to brain changes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as opposed to hormonal issues.</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 change in </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neuro structure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can lead to:</a:t>
            </a:r>
          </a:p>
          <a:p>
            <a:pPr marL="342900" marR="0" lvl="0" indent="-342900" algn="l" defTabSz="914400" rtl="0" eaLnBrk="1" fontAlgn="auto" latinLnBrk="0" hangingPunct="1">
              <a:lnSpc>
                <a:spcPct val="110000"/>
              </a:lnSpc>
              <a:spcBef>
                <a:spcPts val="1000"/>
              </a:spcBef>
              <a:spcAft>
                <a:spcPts val="0"/>
              </a:spcAft>
              <a:buClrTx/>
              <a:buSzTx/>
              <a:buFont typeface="Wingdings" panose="05000000000000000000" pitchFamily="2" charset="2"/>
              <a:buChar char=""/>
              <a:tabLst/>
              <a:defRPr/>
            </a:pPr>
            <a:r>
              <a:rPr kumimoji="0" lang="en-US" sz="1900" b="1"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mn-cs"/>
              </a:rPr>
              <a:t>Increased irritability</a:t>
            </a:r>
            <a:r>
              <a:rPr kumimoji="0" lang="en-US" sz="19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 anhedonia (no pleasure in anything) and risk-taking </a:t>
            </a:r>
            <a:r>
              <a:rPr kumimoji="0" lang="en-US" sz="1900" b="0"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mn-cs"/>
              </a:rPr>
              <a:t>behaviour</a:t>
            </a:r>
            <a:r>
              <a:rPr kumimoji="0" lang="en-US" sz="19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a:t>
            </a:r>
            <a:endPar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10000"/>
              </a:lnSpc>
              <a:spcBef>
                <a:spcPts val="1000"/>
              </a:spcBef>
              <a:spcAft>
                <a:spcPts val="0"/>
              </a:spcAft>
              <a:buClrTx/>
              <a:buSzTx/>
              <a:buFont typeface="Wingdings" panose="05000000000000000000" pitchFamily="2" charset="2"/>
              <a:buChar char=""/>
              <a:tabLst/>
              <a:defRPr/>
            </a:pPr>
            <a:r>
              <a:rPr kumimoji="0" lang="en-US" sz="1900" b="1"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mn-cs"/>
              </a:rPr>
              <a:t>Reward processing </a:t>
            </a:r>
            <a:r>
              <a:rPr kumimoji="0" lang="en-US" sz="19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 young people are motivated by rewards and praise, rather than the risk of a consequence.</a:t>
            </a:r>
            <a:endPar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10000"/>
              </a:lnSpc>
              <a:spcBef>
                <a:spcPts val="1000"/>
              </a:spcBef>
              <a:spcAft>
                <a:spcPts val="0"/>
              </a:spcAft>
              <a:buClrTx/>
              <a:buSzTx/>
              <a:buFont typeface="Wingdings" panose="05000000000000000000" pitchFamily="2" charset="2"/>
              <a:buChar char=""/>
              <a:tabLst/>
              <a:defRPr/>
            </a:pPr>
            <a:r>
              <a:rPr kumimoji="0" lang="en-US" sz="1900" b="1"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mn-cs"/>
              </a:rPr>
              <a:t>Different decision-making capacity </a:t>
            </a:r>
            <a:r>
              <a:rPr kumimoji="0" lang="en-US" sz="19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 more able to reflect on similar situations they have experienced before</a:t>
            </a:r>
            <a:endParaRPr kumimoji="0" lang="en-GB" sz="1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10000"/>
              </a:lnSpc>
              <a:spcBef>
                <a:spcPts val="1000"/>
              </a:spcBef>
              <a:spcAft>
                <a:spcPts val="0"/>
              </a:spcAft>
              <a:buClrTx/>
              <a:buSzTx/>
              <a:buFont typeface="Wingdings" panose="05000000000000000000" pitchFamily="2" charset="2"/>
              <a:buChar char=""/>
              <a:tabLst/>
              <a:defRPr/>
            </a:pPr>
            <a:r>
              <a:rPr kumimoji="0" lang="en-US" sz="1900" b="1"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mn-cs"/>
              </a:rPr>
              <a:t>Synaptic pruning</a:t>
            </a:r>
            <a:r>
              <a:rPr kumimoji="0" lang="en-US" sz="1900" b="0"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mn-cs"/>
              </a:rPr>
              <a:t> </a:t>
            </a:r>
            <a:r>
              <a:rPr kumimoji="0" lang="en-US" sz="19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results in a loss of pathways within the brain linking emotions and thoughts. </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5" name="TextBox 14">
            <a:extLst>
              <a:ext uri="{FF2B5EF4-FFF2-40B4-BE49-F238E27FC236}">
                <a16:creationId xmlns:a16="http://schemas.microsoft.com/office/drawing/2014/main" id="{6A44C9B5-F736-42B1-BFCE-CC5F912045D5}"/>
              </a:ext>
            </a:extLst>
          </p:cNvPr>
          <p:cNvSpPr txBox="1"/>
          <p:nvPr/>
        </p:nvSpPr>
        <p:spPr>
          <a:xfrm>
            <a:off x="9344613" y="6628448"/>
            <a:ext cx="289694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Image from: </a:t>
            </a:r>
            <a:r>
              <a:rPr kumimoji="0" lang="en-GB"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5"/>
              </a:rPr>
              <a:t>Brainwave by Alana </a:t>
            </a:r>
            <a:r>
              <a:rPr kumimoji="0" lang="en-GB" sz="1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hlinkClick r:id="rId5"/>
              </a:rPr>
              <a:t>Brajdic</a:t>
            </a:r>
            <a:r>
              <a:rPr kumimoji="0" lang="en-GB"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5"/>
              </a:rPr>
              <a:t> on </a:t>
            </a:r>
            <a:r>
              <a:rPr kumimoji="0" lang="en-GB" sz="1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hlinkClick r:id="rId5"/>
              </a:rPr>
              <a:t>Dribbble</a:t>
            </a:r>
            <a:endParaRPr kumimoji="0" lang="en-GB"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690730214"/>
      </p:ext>
    </p:extLst>
  </p:cSld>
  <p:clrMapOvr>
    <a:masterClrMapping/>
  </p:clrMapOvr>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The Serif Hand Black"/>
        <a:ea typeface=""/>
        <a:cs typeface=""/>
      </a:majorFont>
      <a:minorFont>
        <a:latin typeface="The Hand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c45255f-a452-4a41-b574-93925d7cb936" xsi:nil="true"/>
    <lcf76f155ced4ddcb4097134ff3c332f xmlns="e9073ca4-3077-4be7-844f-dc98344530d1">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D9E48834B653B41971D205A9DC97414" ma:contentTypeVersion="16" ma:contentTypeDescription="Create a new document." ma:contentTypeScope="" ma:versionID="568672d5b9fc6dbfc43994013bdabb10">
  <xsd:schema xmlns:xsd="http://www.w3.org/2001/XMLSchema" xmlns:xs="http://www.w3.org/2001/XMLSchema" xmlns:p="http://schemas.microsoft.com/office/2006/metadata/properties" xmlns:ns2="e9073ca4-3077-4be7-844f-dc98344530d1" xmlns:ns3="ec45255f-a452-4a41-b574-93925d7cb936" targetNamespace="http://schemas.microsoft.com/office/2006/metadata/properties" ma:root="true" ma:fieldsID="740374ffa0c545ca2a7c4f5e1875b303" ns2:_="" ns3:_="">
    <xsd:import namespace="e9073ca4-3077-4be7-844f-dc98344530d1"/>
    <xsd:import namespace="ec45255f-a452-4a41-b574-93925d7cb93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073ca4-3077-4be7-844f-dc98344530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cf165af-2428-4ab7-b2a5-16a1d5d5936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c45255f-a452-4a41-b574-93925d7cb93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a0f33e5-ea10-4d89-bbdb-e04a25d72af0}" ma:internalName="TaxCatchAll" ma:showField="CatchAllData" ma:web="ec45255f-a452-4a41-b574-93925d7cb93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B7EF0C-0F58-4D04-B28C-8E9A0B6F657C}">
  <ds:schemaRefs>
    <ds:schemaRef ds:uri="http://schemas.microsoft.com/office/2006/metadata/properties"/>
    <ds:schemaRef ds:uri="http://schemas.microsoft.com/office/infopath/2007/PartnerControls"/>
    <ds:schemaRef ds:uri="ec45255f-a452-4a41-b574-93925d7cb936"/>
    <ds:schemaRef ds:uri="e9073ca4-3077-4be7-844f-dc98344530d1"/>
  </ds:schemaRefs>
</ds:datastoreItem>
</file>

<file path=customXml/itemProps2.xml><?xml version="1.0" encoding="utf-8"?>
<ds:datastoreItem xmlns:ds="http://schemas.openxmlformats.org/officeDocument/2006/customXml" ds:itemID="{67EAC479-56B4-4844-9146-7C0366404496}">
  <ds:schemaRefs>
    <ds:schemaRef ds:uri="http://schemas.microsoft.com/sharepoint/v3/contenttype/forms"/>
  </ds:schemaRefs>
</ds:datastoreItem>
</file>

<file path=customXml/itemProps3.xml><?xml version="1.0" encoding="utf-8"?>
<ds:datastoreItem xmlns:ds="http://schemas.openxmlformats.org/officeDocument/2006/customXml" ds:itemID="{AA32D966-B28A-4DE6-A5A1-4A6CADE4E0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073ca4-3077-4be7-844f-dc98344530d1"/>
    <ds:schemaRef ds:uri="ec45255f-a452-4a41-b574-93925d7cb9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Sketchy</Template>
  <TotalTime>0</TotalTime>
  <Words>2118</Words>
  <Application>Microsoft Office PowerPoint</Application>
  <PresentationFormat>Widescreen</PresentationFormat>
  <Paragraphs>233</Paragraphs>
  <Slides>28</Slides>
  <Notes>27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Arial</vt:lpstr>
      <vt:lpstr>Arial Black</vt:lpstr>
      <vt:lpstr>Calibri</vt:lpstr>
      <vt:lpstr>Cavolini</vt:lpstr>
      <vt:lpstr>Modern Love</vt:lpstr>
      <vt:lpstr>The Hand Bold</vt:lpstr>
      <vt:lpstr>The Serif Hand Black</vt:lpstr>
      <vt:lpstr>Times New Roman</vt:lpstr>
      <vt:lpstr>Wingdings</vt:lpstr>
      <vt:lpstr>SketchyVTI</vt:lpstr>
      <vt:lpstr>Social Media &amp; Wellbeing</vt:lpstr>
      <vt:lpstr>Introductions</vt:lpstr>
      <vt:lpstr>Aims</vt:lpstr>
      <vt:lpstr> Social media</vt:lpstr>
      <vt:lpstr>What are the advantages of social media?</vt:lpstr>
      <vt:lpstr>What are the disadvantages of social media?</vt:lpstr>
      <vt:lpstr>Cyberbullying</vt:lpstr>
      <vt:lpstr>Impact on wellbeing</vt:lpstr>
      <vt:lpstr>The adolescent brain!</vt:lpstr>
      <vt:lpstr>The impact of social media on the brain</vt:lpstr>
      <vt:lpstr>Social media addiction</vt:lpstr>
      <vt:lpstr>How can social media be used responsibly and safely?</vt:lpstr>
      <vt:lpstr>Empathy</vt:lpstr>
      <vt:lpstr>THINK</vt:lpstr>
      <vt:lpstr>Healthy or unhealthy?</vt:lpstr>
      <vt:lpstr>Advantages/ disadvantages</vt:lpstr>
      <vt:lpstr>How does it make them feel?</vt:lpstr>
      <vt:lpstr>What to do if more support is needed?</vt:lpstr>
      <vt:lpstr>What to do if more support is needed?</vt:lpstr>
      <vt:lpstr>Timid to Tiger</vt:lpstr>
      <vt:lpstr>Kooth</vt:lpstr>
      <vt:lpstr>Q&amp;A</vt:lpstr>
      <vt:lpstr>Useful books</vt:lpstr>
      <vt:lpstr>Useful apps</vt:lpstr>
      <vt:lpstr>Useful links</vt:lpstr>
      <vt:lpstr>Useful links</vt:lpstr>
      <vt:lpstr>Useful links</vt:lpstr>
      <vt:lpstr>Thank you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Transition</dc:title>
  <dc:creator>Alice Lilley</dc:creator>
  <cp:lastModifiedBy>Claire Tooth</cp:lastModifiedBy>
  <cp:revision>60</cp:revision>
  <dcterms:created xsi:type="dcterms:W3CDTF">2021-03-24T16:38:14Z</dcterms:created>
  <dcterms:modified xsi:type="dcterms:W3CDTF">2022-10-18T17:16:12Z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0x0101008D9E48834B653B41971D205A9DC97414</vt:lpwstr>
  </property>
  <property fmtid="{D5CDD505-2E9C-101B-9397-08002B2CF9AE}" pid="3" name="MediaServiceImageTags">
    <vt:lpwstr/>
  </property>
</Properties>
</file>